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Ubuntu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Lobster"/>
      <p:regular r:id="rId75"/>
    </p:embeddedFont>
    <p:embeddedFont>
      <p:font typeface="Gloria Hallelujah"/>
      <p:regular r:id="rId76"/>
    </p:embeddedFont>
    <p:embeddedFont>
      <p:font typeface="Cantarell"/>
      <p:regular r:id="rId77"/>
      <p:bold r:id="rId78"/>
      <p:italic r:id="rId79"/>
      <p:boldItalic r:id="rId80"/>
    </p:embeddedFont>
    <p:embeddedFont>
      <p:font typeface="Coming Soon"/>
      <p:regular r:id="rId81"/>
    </p:embeddedFont>
    <p:embeddedFont>
      <p:font typeface="Indie Flower"/>
      <p:regular r:id="rId82"/>
    </p:embeddedFont>
    <p:embeddedFont>
      <p:font typeface="Chelsea Market"/>
      <p:regular r:id="rId83"/>
    </p:embeddedFont>
    <p:embeddedFont>
      <p:font typeface="Helvetica Neue"/>
      <p:regular r:id="rId84"/>
      <p:bold r:id="rId85"/>
      <p:italic r:id="rId86"/>
      <p:boldItalic r:id="rId87"/>
    </p:embeddedFont>
    <p:embeddedFont>
      <p:font typeface="Droid Sans"/>
      <p:regular r:id="rId88"/>
      <p:bold r:id="rId89"/>
    </p:embeddedFont>
    <p:embeddedFont>
      <p:font typeface="Droid Serif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regular.fntdata"/><Relationship Id="rId83" Type="http://schemas.openxmlformats.org/officeDocument/2006/relationships/font" Target="fonts/ChelseaMarket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8.xml"/><Relationship Id="rId88" Type="http://schemas.openxmlformats.org/officeDocument/2006/relationships/font" Target="fonts/DroidSans-regular.fntdata"/><Relationship Id="rId43" Type="http://schemas.openxmlformats.org/officeDocument/2006/relationships/slide" Target="slides/slide37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DroidSans-bold.fntdata"/><Relationship Id="rId80" Type="http://schemas.openxmlformats.org/officeDocument/2006/relationships/font" Target="fonts/Cantarell-boldItalic.fntdata"/><Relationship Id="rId82" Type="http://schemas.openxmlformats.org/officeDocument/2006/relationships/font" Target="fonts/IndieFlower-regular.fntdata"/><Relationship Id="rId81" Type="http://schemas.openxmlformats.org/officeDocument/2006/relationships/font" Target="fonts/ComingSoon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5.xml"/><Relationship Id="rId75" Type="http://schemas.openxmlformats.org/officeDocument/2006/relationships/font" Target="fonts/Lobster-regular.fntdata"/><Relationship Id="rId30" Type="http://schemas.openxmlformats.org/officeDocument/2006/relationships/slide" Target="slides/slide24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7.xml"/><Relationship Id="rId77" Type="http://schemas.openxmlformats.org/officeDocument/2006/relationships/font" Target="fonts/Cantarell-regular.fntdata"/><Relationship Id="rId32" Type="http://schemas.openxmlformats.org/officeDocument/2006/relationships/slide" Target="slides/slide26.xml"/><Relationship Id="rId76" Type="http://schemas.openxmlformats.org/officeDocument/2006/relationships/font" Target="fonts/GloriaHallelujah-regular.fntdata"/><Relationship Id="rId35" Type="http://schemas.openxmlformats.org/officeDocument/2006/relationships/slide" Target="slides/slide29.xml"/><Relationship Id="rId79" Type="http://schemas.openxmlformats.org/officeDocument/2006/relationships/font" Target="fonts/Cantarell-italic.fntdata"/><Relationship Id="rId34" Type="http://schemas.openxmlformats.org/officeDocument/2006/relationships/slide" Target="slides/slide28.xml"/><Relationship Id="rId78" Type="http://schemas.openxmlformats.org/officeDocument/2006/relationships/font" Target="fonts/Cantarell-bold.fntdata"/><Relationship Id="rId71" Type="http://schemas.openxmlformats.org/officeDocument/2006/relationships/font" Target="fonts/Roboto-regular.fntdata"/><Relationship Id="rId70" Type="http://schemas.openxmlformats.org/officeDocument/2006/relationships/font" Target="fonts/Ubuntu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Ubuntu-bold.fntdata"/><Relationship Id="rId23" Type="http://schemas.openxmlformats.org/officeDocument/2006/relationships/slide" Target="slides/slide17.xml"/><Relationship Id="rId67" Type="http://schemas.openxmlformats.org/officeDocument/2006/relationships/font" Target="fonts/Ubuntu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Ubuntu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DroidSerif-bold.fntdata"/><Relationship Id="rId90" Type="http://schemas.openxmlformats.org/officeDocument/2006/relationships/font" Target="fonts/DroidSerif-regular.fntdata"/><Relationship Id="rId93" Type="http://schemas.openxmlformats.org/officeDocument/2006/relationships/font" Target="fonts/DroidSerif-boldItalic.fntdata"/><Relationship Id="rId92" Type="http://schemas.openxmlformats.org/officeDocument/2006/relationships/font" Target="fonts/DroidSerif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Un ejemplo comun de estadistica son las famosas encuestas presidenciales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Basados en los conceptos anteriores, comprende las siguientes fases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Estadística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-419"/>
              <a:t>Permite tomar decisiones confiables cuando prevalecen condiciones de incertidumbre.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s-419"/>
              <a:t>E. Descriptiva.- </a:t>
            </a:r>
            <a:r>
              <a:rPr lang="es-419"/>
              <a:t>se ocupa del resumen de los datos recolectados, da una idea general de la población.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s-419"/>
              <a:t>E. inferencial</a:t>
            </a:r>
            <a:r>
              <a:rPr lang="es-419"/>
              <a:t>.- proceso de estimación análisis y prueba de hipótesis para llegar a conclusiones con base científica para la toma de decisiones.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flipH="1" rot="10800000">
            <a:off x="0" y="3093234"/>
            <a:ext cx="8458200" cy="71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656667" y="1461908"/>
            <a:ext cx="40302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gif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0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0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hyperlink" Target="https://www.datacamp.com/" TargetMode="External"/><Relationship Id="rId6" Type="http://schemas.openxmlformats.org/officeDocument/2006/relationships/hyperlink" Target="http://r4ds.had.co.nz/" TargetMode="External"/><Relationship Id="rId7" Type="http://schemas.openxmlformats.org/officeDocument/2006/relationships/hyperlink" Target="https://www.edx.org/course/introduction-r-data-science-microsoft-dat204x-0" TargetMode="External"/><Relationship Id="rId8" Type="http://schemas.openxmlformats.org/officeDocument/2006/relationships/hyperlink" Target="https://www.coursera.org/learn/r-programming#syllabu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0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0.gif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gif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gif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0.gif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0.gif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0.gif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gif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0.gif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6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Relationship Id="rId4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s.wikipedia.org/wiki/Lenguaje_de_programaci%C3%B3n" TargetMode="External"/><Relationship Id="rId4" Type="http://schemas.openxmlformats.org/officeDocument/2006/relationships/hyperlink" Target="https://es.wikipedia.org/wiki/An%C3%A1lisis_estad%C3%ADstico" TargetMode="External"/><Relationship Id="rId5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05.png"/><Relationship Id="rId6" Type="http://schemas.openxmlformats.org/officeDocument/2006/relationships/image" Target="../media/image00.gif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3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gif"/><Relationship Id="rId4" Type="http://schemas.openxmlformats.org/officeDocument/2006/relationships/image" Target="../media/image07.png"/><Relationship Id="rId9" Type="http://schemas.openxmlformats.org/officeDocument/2006/relationships/image" Target="../media/image12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75150" y="1733025"/>
            <a:ext cx="79461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5600">
                <a:solidFill>
                  <a:schemeClr val="dk1"/>
                </a:solidFill>
              </a:rPr>
              <a:t>Lenguaje </a:t>
            </a:r>
            <a:r>
              <a:rPr b="1" i="1" lang="es-419" sz="5600">
                <a:solidFill>
                  <a:srgbClr val="3C78D8"/>
                </a:solidFill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5600">
                <a:solidFill>
                  <a:schemeClr val="dk1"/>
                </a:solidFill>
              </a:rPr>
              <a:t>Herramienta para </a:t>
            </a:r>
            <a:r>
              <a:rPr lang="es-419" sz="5600">
                <a:solidFill>
                  <a:schemeClr val="dk1"/>
                </a:solidFill>
              </a:rPr>
              <a:t> la Investigación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25475" y="4192925"/>
            <a:ext cx="71244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600">
                <a:solidFill>
                  <a:srgbClr val="999999"/>
                </a:solidFill>
              </a:rPr>
              <a:t>Universidad Nacional Agraria. La Molina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600">
                <a:solidFill>
                  <a:srgbClr val="999999"/>
                </a:solidFill>
              </a:rPr>
              <a:t>Lic. Omar Benites          Ing. Flavio Lozano           </a:t>
            </a:r>
          </a:p>
        </p:txBody>
      </p:sp>
      <p:sp>
        <p:nvSpPr>
          <p:cNvPr id="97" name="Shape 97"/>
          <p:cNvSpPr/>
          <p:nvPr/>
        </p:nvSpPr>
        <p:spPr>
          <a:xfrm>
            <a:off x="0" y="-51300"/>
            <a:ext cx="9144000" cy="17451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700" y="-40525"/>
            <a:ext cx="1608673" cy="16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00" y="782975"/>
            <a:ext cx="8403275" cy="4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207750" y="724575"/>
            <a:ext cx="849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Aprendiendo R: </a:t>
            </a:r>
            <a:r>
              <a:rPr lang="es-419" sz="3000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Cuando empiezo a usar R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328625" y="1499500"/>
            <a:ext cx="3911893" cy="3380525"/>
            <a:chOff x="328625" y="1499500"/>
            <a:chExt cx="3911893" cy="3380525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625" y="1889175"/>
              <a:ext cx="3911893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Shape 190"/>
            <p:cNvSpPr/>
            <p:nvPr/>
          </p:nvSpPr>
          <p:spPr>
            <a:xfrm>
              <a:off x="1658150" y="1499500"/>
              <a:ext cx="1271700" cy="24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s-419"/>
                <a:t>Expectativa</a:t>
              </a: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5183351" y="1499500"/>
            <a:ext cx="3517750" cy="3405875"/>
            <a:chOff x="5183351" y="1499500"/>
            <a:chExt cx="3517750" cy="3405875"/>
          </a:xfrm>
        </p:grpSpPr>
        <p:pic>
          <p:nvPicPr>
            <p:cNvPr id="192" name="Shape 1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3351" y="1914525"/>
              <a:ext cx="3517750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/>
            <p:nvPr/>
          </p:nvSpPr>
          <p:spPr>
            <a:xfrm>
              <a:off x="6534950" y="1499500"/>
              <a:ext cx="1037100" cy="24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-419"/>
                <a:t>Realidad</a:t>
              </a:r>
            </a:p>
          </p:txBody>
        </p:sp>
      </p:grpSp>
      <p:pic>
        <p:nvPicPr>
          <p:cNvPr descr="EscudoUNALM02.gif"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7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1"/>
            <a:ext cx="9144000" cy="43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7" name="Shape 207"/>
          <p:cNvGrpSpPr/>
          <p:nvPr/>
        </p:nvGrpSpPr>
        <p:grpSpPr>
          <a:xfrm>
            <a:off x="630275" y="762650"/>
            <a:ext cx="7513275" cy="1308249"/>
            <a:chOff x="630275" y="762650"/>
            <a:chExt cx="7513275" cy="130824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96100" y="762650"/>
              <a:ext cx="1247450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Shape 209"/>
            <p:cNvSpPr txBox="1"/>
            <p:nvPr/>
          </p:nvSpPr>
          <p:spPr>
            <a:xfrm>
              <a:off x="630275" y="1091725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spcBef>
                  <a:spcPts val="0"/>
                </a:spcBef>
                <a:buClr>
                  <a:schemeClr val="dk1"/>
                </a:buClr>
                <a:buFont typeface="Lobster"/>
                <a:buChar char="●"/>
              </a:pPr>
              <a:r>
                <a:rPr lang="es-419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No desanimarse si no funcionan las cosas, siempre síguelo intentando.</a:t>
              </a: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650200" y="1801525"/>
            <a:ext cx="7852425" cy="2233399"/>
            <a:chOff x="650200" y="1801525"/>
            <a:chExt cx="7852425" cy="2233399"/>
          </a:xfrm>
        </p:grpSpPr>
        <p:pic>
          <p:nvPicPr>
            <p:cNvPr id="211" name="Shape 2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800" y="2155775"/>
              <a:ext cx="1324825" cy="187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650200" y="1801525"/>
              <a:ext cx="6482700" cy="15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spcBef>
                  <a:spcPts val="0"/>
                </a:spcBef>
                <a:buClr>
                  <a:schemeClr val="dk1"/>
                </a:buClr>
                <a:buFont typeface="Droid Sans"/>
                <a:buChar char="●"/>
              </a:pPr>
              <a:r>
                <a:rPr lang="es-419">
                  <a:solidFill>
                    <a:schemeClr val="dk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Buscar cursos en línea gratuitos</a:t>
              </a:r>
            </a:p>
            <a:p>
              <a:pPr indent="387350" lvl="0" marL="4572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5"/>
                </a:rPr>
                <a:t>https://www.datacamp.com/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</a:rPr>
                <a:t>		</a:t>
              </a: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6"/>
                </a:rPr>
                <a:t>http://r4ds.had.co.nz/</a:t>
              </a:r>
            </a:p>
            <a:p>
              <a:pPr indent="-69850" lvl="0" marL="9144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7"/>
                </a:rPr>
                <a:t>https://www.edx.org/course/introduction-r-data-science-microsoft-dat204x-0</a:t>
              </a:r>
            </a:p>
            <a:p>
              <a:pPr indent="-69850" lvl="0" marL="9144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8"/>
                </a:rPr>
                <a:t>https://www.coursera.org/learn/r-programming#syllabus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806850" y="3226649"/>
            <a:ext cx="6482700" cy="1750174"/>
            <a:chOff x="806850" y="3226650"/>
            <a:chExt cx="6482700" cy="1750174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0624" y="3668575"/>
              <a:ext cx="5362674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Shape 215"/>
            <p:cNvSpPr txBox="1"/>
            <p:nvPr/>
          </p:nvSpPr>
          <p:spPr>
            <a:xfrm>
              <a:off x="806850" y="3226650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>
                <a:spcBef>
                  <a:spcPts val="0"/>
                </a:spcBef>
                <a:buFont typeface="Chelsea Market"/>
                <a:buChar char="●"/>
              </a:pPr>
              <a:r>
                <a:rPr b="1" lang="es-419">
                  <a:latin typeface="Chelsea Market"/>
                  <a:ea typeface="Chelsea Market"/>
                  <a:cs typeface="Chelsea Market"/>
                  <a:sym typeface="Chelsea Market"/>
                </a:rPr>
                <a:t>Cuando tengas dudas, recuerda que siempre tienes un amigo: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1-Introducción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85650" y="4026675"/>
            <a:ext cx="247500" cy="20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0" y="-33762"/>
            <a:ext cx="9212448" cy="52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817950" y="1586975"/>
            <a:ext cx="2999100" cy="5853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algn="ctr">
              <a:spcBef>
                <a:spcPts val="0"/>
              </a:spcBef>
              <a:buSzPct val="100000"/>
              <a:buFont typeface="Cantarell"/>
              <a:buAutoNum type="arabicParenR"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Editor de 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Código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438800" y="4086875"/>
            <a:ext cx="4060500" cy="712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2) Consola: Muestra los resultados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7146875" y="1586975"/>
            <a:ext cx="1760700" cy="71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3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) </a:t>
            </a:r>
            <a:r>
              <a:rPr lang="es-419" sz="2000">
                <a:latin typeface="Cantarell"/>
                <a:ea typeface="Cantarell"/>
                <a:cs typeface="Cantarell"/>
                <a:sym typeface="Cantarell"/>
              </a:rPr>
              <a:t>Ambiente de Variables</a:t>
            </a:r>
          </a:p>
        </p:txBody>
      </p:sp>
      <p:sp>
        <p:nvSpPr>
          <p:cNvPr id="232" name="Shape 232"/>
          <p:cNvSpPr/>
          <p:nvPr/>
        </p:nvSpPr>
        <p:spPr>
          <a:xfrm>
            <a:off x="-62350" y="3598075"/>
            <a:ext cx="776700" cy="5853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6955550" y="3320200"/>
            <a:ext cx="1868400" cy="166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4)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-Librerias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-Archivos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Gráficos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-Ayuda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31200" y="808475"/>
            <a:ext cx="8486100" cy="412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Componentes del Lenguaje</a:t>
            </a: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i="1"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editor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codificamos.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La consola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operamos y vemos el resultado (empieza con el simbolo </a:t>
            </a:r>
            <a:r>
              <a:rPr b="1" lang="es-419" sz="30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).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BF9000"/>
                </a:solidFill>
                <a:latin typeface="Ubuntu"/>
                <a:ea typeface="Ubuntu"/>
                <a:cs typeface="Ubuntu"/>
                <a:sym typeface="Ubuntu"/>
              </a:rPr>
              <a:t>Ambiente de Variables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de las variables (luego explicaremos)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visualizador de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librerías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paquetes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),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archivos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r>
              <a:rPr b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 Consola en R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-6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&gt;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[1] &gt;?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248" name="Shape 248"/>
          <p:cNvGrpSpPr/>
          <p:nvPr/>
        </p:nvGrpSpPr>
        <p:grpSpPr>
          <a:xfrm>
            <a:off x="416425" y="1958350"/>
            <a:ext cx="5413500" cy="213900"/>
            <a:chOff x="416425" y="1958350"/>
            <a:chExt cx="5413500" cy="213900"/>
          </a:xfrm>
        </p:grpSpPr>
        <p:sp>
          <p:nvSpPr>
            <p:cNvPr id="249" name="Shape 249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Shape 250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251" name="Shape 251"/>
          <p:cNvGrpSpPr/>
          <p:nvPr/>
        </p:nvGrpSpPr>
        <p:grpSpPr>
          <a:xfrm>
            <a:off x="492625" y="2948950"/>
            <a:ext cx="5413500" cy="213900"/>
            <a:chOff x="416425" y="1958350"/>
            <a:chExt cx="5413500" cy="213900"/>
          </a:xfrm>
        </p:grpSpPr>
        <p:sp>
          <p:nvSpPr>
            <p:cNvPr id="252" name="Shape 252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Shape 253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254" name="Shape 254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201475" y="1794700"/>
            <a:ext cx="20145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“</a:t>
            </a:r>
            <a:r>
              <a:rPr b="1" lang="es-419"/>
              <a:t>&gt;</a:t>
            </a:r>
            <a:r>
              <a:rPr lang="es-419"/>
              <a:t>” indica que estamos listos para codificar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201475" y="2797000"/>
            <a:ext cx="20145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/>
              <a:t>“[1]”</a:t>
            </a:r>
            <a:r>
              <a:rPr lang="es-419"/>
              <a:t> Indica la posición del resultado</a:t>
            </a:r>
          </a:p>
        </p:txBody>
      </p:sp>
      <p:pic>
        <p:nvPicPr>
          <p:cNvPr descr="EscudoUNALM02.gif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3444000" y="2082150"/>
            <a:ext cx="5619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304800" y="986925"/>
            <a:ext cx="49626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El editor de Rstudio-R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62125"/>
            <a:ext cx="4962600" cy="25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677250" y="1041450"/>
            <a:ext cx="3095100" cy="2345100"/>
          </a:xfrm>
          <a:prstGeom prst="rect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</a:t>
            </a:r>
            <a:r>
              <a:rPr b="1" lang="es-419" sz="1800">
                <a:latin typeface="Ubuntu"/>
                <a:ea typeface="Ubuntu"/>
                <a:cs typeface="Ubuntu"/>
                <a:sym typeface="Ubuntu"/>
              </a:rPr>
              <a:t>Editor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es el lugar donde escribimos nuestros comandos y/o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códigos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editor genera un documento, </a:t>
            </a:r>
            <a:r>
              <a:rPr i="1" lang="es-419" sz="18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donde se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almacenará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todo el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código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programado. (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extensión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i="1" lang="es-419" sz="1800">
                <a:latin typeface="Ubuntu"/>
                <a:ea typeface="Ubuntu"/>
                <a:cs typeface="Ubuntu"/>
                <a:sym typeface="Ubuntu"/>
              </a:rPr>
              <a:t>.R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)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5708700" y="3813700"/>
            <a:ext cx="3095100" cy="942300"/>
            <a:chOff x="5708700" y="3813700"/>
            <a:chExt cx="3095100" cy="942300"/>
          </a:xfrm>
        </p:grpSpPr>
        <p:sp>
          <p:nvSpPr>
            <p:cNvPr id="269" name="Shape 269"/>
            <p:cNvSpPr txBox="1"/>
            <p:nvPr/>
          </p:nvSpPr>
          <p:spPr>
            <a:xfrm>
              <a:off x="5708700" y="3813700"/>
              <a:ext cx="3095100" cy="942300"/>
            </a:xfrm>
            <a:prstGeom prst="rect">
              <a:avLst/>
            </a:prstGeom>
            <a:noFill/>
            <a:ln cap="flat" cmpd="sng" w="19050">
              <a:solidFill>
                <a:srgbClr val="66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419" sz="1800">
                  <a:latin typeface="Ubuntu"/>
                  <a:ea typeface="Ubuntu"/>
                  <a:cs typeface="Ubuntu"/>
                  <a:sym typeface="Ubuntu"/>
                </a:rPr>
                <a:t>Para ejecutar nuestros códigos presionamos en </a:t>
              </a:r>
              <a:r>
                <a:rPr b="1" i="1" lang="es-419" sz="1800">
                  <a:latin typeface="Ubuntu"/>
                  <a:ea typeface="Ubuntu"/>
                  <a:cs typeface="Ubuntu"/>
                  <a:sym typeface="Ubuntu"/>
                </a:rPr>
                <a:t>Run </a:t>
              </a:r>
            </a:p>
          </p:txBody>
        </p:sp>
        <p:pic>
          <p:nvPicPr>
            <p:cNvPr id="270" name="Shape 2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5100" y="4462026"/>
              <a:ext cx="561975" cy="267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Shape 271"/>
          <p:cNvSpPr/>
          <p:nvPr/>
        </p:nvSpPr>
        <p:spPr>
          <a:xfrm>
            <a:off x="3432750" y="2104675"/>
            <a:ext cx="561900" cy="42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2" name="Shape 272"/>
          <p:cNvCxnSpPr>
            <a:stCxn id="271" idx="2"/>
            <a:endCxn id="269" idx="1"/>
          </p:cNvCxnSpPr>
          <p:nvPr/>
        </p:nvCxnSpPr>
        <p:spPr>
          <a:xfrm>
            <a:off x="3713700" y="2532475"/>
            <a:ext cx="1995000" cy="175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EscudoUNALM02.gif"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114300" y="871025"/>
            <a:ext cx="5416500" cy="55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Las Variables en </a:t>
            </a:r>
            <a:r>
              <a:rPr b="1" i="1" lang="es-419" sz="3000">
                <a:latin typeface="Lobster"/>
                <a:ea typeface="Lobster"/>
                <a:cs typeface="Lobster"/>
                <a:sym typeface="Lobster"/>
              </a:rPr>
              <a:t>R</a:t>
            </a:r>
          </a:p>
        </p:txBody>
      </p:sp>
      <p:pic>
        <p:nvPicPr>
          <p:cNvPr descr="EscudoUNALM02.gif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Shape 281"/>
          <p:cNvGrpSpPr/>
          <p:nvPr/>
        </p:nvGrpSpPr>
        <p:grpSpPr>
          <a:xfrm>
            <a:off x="130950" y="1718500"/>
            <a:ext cx="8826750" cy="2937300"/>
            <a:chOff x="130950" y="1718500"/>
            <a:chExt cx="8826750" cy="2937300"/>
          </a:xfrm>
        </p:grpSpPr>
        <p:sp>
          <p:nvSpPr>
            <p:cNvPr id="282" name="Shape 282"/>
            <p:cNvSpPr txBox="1"/>
            <p:nvPr/>
          </p:nvSpPr>
          <p:spPr>
            <a:xfrm>
              <a:off x="6072000" y="1718500"/>
              <a:ext cx="2885700" cy="2937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30200" lvl="0" marL="457200" rtl="0" algn="just">
                <a:spcBef>
                  <a:spcPts val="0"/>
                </a:spcBef>
                <a:buSzPct val="100000"/>
                <a:buFont typeface="Ubuntu"/>
                <a:buChar char="●"/>
              </a:pP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Una 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variable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 en 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programación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 es el lugar donde se almacena un 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dato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 o valor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.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sz="1600"/>
            </a:p>
            <a:p>
              <a:pPr indent="-330200" lvl="0" marL="457200" rtl="0" algn="just">
                <a:spcBef>
                  <a:spcPts val="0"/>
                </a:spcBef>
                <a:buSzPct val="100000"/>
                <a:buChar char="●"/>
              </a:pPr>
              <a:r>
                <a:rPr lang="es-419" sz="1600"/>
                <a:t>El operador 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&lt;-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asignará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 el valor a la variable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.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 sz="1600"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-330200" lvl="0" marL="457200" rtl="0" algn="just">
                <a:spcBef>
                  <a:spcPts val="0"/>
                </a:spcBef>
                <a:buSzPct val="100000"/>
                <a:buFont typeface="Cantarell"/>
                <a:buChar char="●"/>
              </a:pP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En R: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variable 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&lt;-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 datos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Shape 283"/>
            <p:cNvGrpSpPr/>
            <p:nvPr/>
          </p:nvGrpSpPr>
          <p:grpSpPr>
            <a:xfrm>
              <a:off x="130950" y="1724050"/>
              <a:ext cx="1969175" cy="2094050"/>
              <a:chOff x="130950" y="1724050"/>
              <a:chExt cx="1969175" cy="2094050"/>
            </a:xfrm>
          </p:grpSpPr>
          <p:sp>
            <p:nvSpPr>
              <p:cNvPr id="284" name="Shape 284"/>
              <p:cNvSpPr txBox="1"/>
              <p:nvPr/>
            </p:nvSpPr>
            <p:spPr>
              <a:xfrm>
                <a:off x="473875" y="3367800"/>
                <a:ext cx="15495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s-419"/>
                  <a:t>Cajon </a:t>
                </a:r>
                <a:r>
                  <a:rPr b="1" lang="es-419"/>
                  <a:t>(variable)</a:t>
                </a:r>
              </a:p>
            </p:txBody>
          </p:sp>
          <p:pic>
            <p:nvPicPr>
              <p:cNvPr id="285" name="Shape 28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0950" y="1724050"/>
                <a:ext cx="1969175" cy="1649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Shape 286"/>
            <p:cNvGrpSpPr/>
            <p:nvPr/>
          </p:nvGrpSpPr>
          <p:grpSpPr>
            <a:xfrm>
              <a:off x="2100124" y="1718500"/>
              <a:ext cx="3430774" cy="2175800"/>
              <a:chOff x="2100124" y="1718500"/>
              <a:chExt cx="3430774" cy="2175800"/>
            </a:xfrm>
          </p:grpSpPr>
          <p:sp>
            <p:nvSpPr>
              <p:cNvPr id="287" name="Shape 287"/>
              <p:cNvSpPr txBox="1"/>
              <p:nvPr/>
            </p:nvSpPr>
            <p:spPr>
              <a:xfrm>
                <a:off x="3561725" y="3444000"/>
                <a:ext cx="18168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s-419"/>
                  <a:t>Fruta </a:t>
                </a:r>
                <a:r>
                  <a:rPr b="1" lang="es-419"/>
                  <a:t>(valor o dato)</a:t>
                </a:r>
              </a:p>
            </p:txBody>
          </p:sp>
          <p:pic>
            <p:nvPicPr>
              <p:cNvPr id="288" name="Shape 2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61724" y="1718500"/>
                <a:ext cx="1969174" cy="16492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89" name="Shape 289"/>
              <p:cNvCxnSpPr>
                <a:stCxn id="288" idx="1"/>
                <a:endCxn id="285" idx="3"/>
              </p:cNvCxnSpPr>
              <p:nvPr/>
            </p:nvCxnSpPr>
            <p:spPr>
              <a:xfrm flipH="1">
                <a:off x="2100124" y="2543149"/>
                <a:ext cx="1461600" cy="5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</p:grpSp>
      <p:grpSp>
        <p:nvGrpSpPr>
          <p:cNvPr id="290" name="Shape 290"/>
          <p:cNvGrpSpPr/>
          <p:nvPr/>
        </p:nvGrpSpPr>
        <p:grpSpPr>
          <a:xfrm>
            <a:off x="123825" y="3894300"/>
            <a:ext cx="5507275" cy="1155425"/>
            <a:chOff x="733425" y="3894300"/>
            <a:chExt cx="5507275" cy="1155425"/>
          </a:xfrm>
        </p:grpSpPr>
        <p:sp>
          <p:nvSpPr>
            <p:cNvPr id="291" name="Shape 291"/>
            <p:cNvSpPr txBox="1"/>
            <p:nvPr/>
          </p:nvSpPr>
          <p:spPr>
            <a:xfrm>
              <a:off x="2556700" y="4150400"/>
              <a:ext cx="3684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El </a:t>
              </a: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cajón</a:t>
              </a: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lleno de frutas</a:t>
              </a:r>
              <a:r>
                <a:rPr lang="es-419"/>
                <a:t>: representa la </a:t>
              </a:r>
              <a:r>
                <a:rPr b="1" lang="es-419"/>
                <a:t>variable</a:t>
              </a:r>
              <a:r>
                <a:rPr b="1" lang="es-419">
                  <a:highlight>
                    <a:srgbClr val="FFD966"/>
                  </a:highlight>
                </a:rPr>
                <a:t>(caja)</a:t>
              </a:r>
              <a:r>
                <a:rPr lang="es-419">
                  <a:highlight>
                    <a:srgbClr val="FFD966"/>
                  </a:highlight>
                </a:rPr>
                <a:t> </a:t>
              </a:r>
              <a:r>
                <a:rPr lang="es-419"/>
                <a:t>que contiene el/los </a:t>
              </a:r>
              <a:r>
                <a:rPr b="1" lang="es-419"/>
                <a:t>dato(s) </a:t>
              </a:r>
              <a:r>
                <a:rPr b="1" lang="es-419">
                  <a:highlight>
                    <a:srgbClr val="FFD966"/>
                  </a:highlight>
                </a:rPr>
                <a:t>(frutas).</a:t>
              </a:r>
            </a:p>
          </p:txBody>
        </p:sp>
        <p:pic>
          <p:nvPicPr>
            <p:cNvPr id="292" name="Shape 2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424" y="3894300"/>
              <a:ext cx="1969175" cy="115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657100" y="1343550"/>
            <a:ext cx="71736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Acerca del Curso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curso tiene como objetivo el aprendizaje del lenguaje </a:t>
            </a:r>
            <a:r>
              <a:rPr b="1" i="1" lang="es-419" sz="26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R</a:t>
            </a:r>
            <a:r>
              <a:rPr i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 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la</a:t>
            </a:r>
            <a:r>
              <a:rPr i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26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estadística aplicada</a:t>
            </a:r>
            <a:r>
              <a:rPr i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para la </a:t>
            </a:r>
            <a:r>
              <a:rPr i="1" lang="es-419" sz="2600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estandarización</a:t>
            </a:r>
            <a:r>
              <a:rPr i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419" sz="2600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visualización</a:t>
            </a:r>
            <a:r>
              <a:rPr i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i="1" lang="es-419" sz="2600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análisis de datos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en el campo de la investigación y la ingeniería.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6913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381000" y="910725"/>
            <a:ext cx="53313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¿Como se escribe una Variable?</a:t>
            </a:r>
          </a:p>
        </p:txBody>
      </p:sp>
      <p:pic>
        <p:nvPicPr>
          <p:cNvPr descr="EscudoUNALM02.gif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Shape 300"/>
          <p:cNvGrpSpPr/>
          <p:nvPr/>
        </p:nvGrpSpPr>
        <p:grpSpPr>
          <a:xfrm>
            <a:off x="380900" y="3318700"/>
            <a:ext cx="8255800" cy="1734600"/>
            <a:chOff x="380900" y="1794700"/>
            <a:chExt cx="8255800" cy="1734600"/>
          </a:xfrm>
        </p:grpSpPr>
        <p:sp>
          <p:nvSpPr>
            <p:cNvPr id="301" name="Shape 301"/>
            <p:cNvSpPr txBox="1"/>
            <p:nvPr/>
          </p:nvSpPr>
          <p:spPr>
            <a:xfrm>
              <a:off x="380900" y="1794700"/>
              <a:ext cx="5331300" cy="1734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Forma </a:t>
              </a:r>
              <a:r>
                <a:rPr b="1" lang="es-419">
                  <a:solidFill>
                    <a:srgbClr val="38761D"/>
                  </a:solidFill>
                </a:rPr>
                <a:t>Correcta</a:t>
              </a:r>
              <a:r>
                <a:rPr lang="es-419"/>
                <a:t>: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letras: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  edad &lt;- 18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Alfanuméricas</a:t>
              </a:r>
              <a:r>
                <a:rPr lang="es-419"/>
                <a:t>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cosecha1&lt;- 30 </a:t>
              </a:r>
              <a:r>
                <a:rPr lang="es-419"/>
                <a:t>(combina letras y </a:t>
              </a:r>
              <a:r>
                <a:rPr lang="es-419"/>
                <a:t>números</a:t>
              </a:r>
              <a:r>
                <a:rPr lang="es-419"/>
                <a:t>)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</a:t>
              </a:r>
              <a:r>
                <a:rPr lang="es-419"/>
                <a:t>símbolos</a:t>
              </a:r>
              <a:r>
                <a:rPr lang="es-419"/>
                <a:t>: 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n_vayas &lt;- 18 </a:t>
              </a:r>
              <a:r>
                <a:rPr lang="es-419"/>
                <a:t> (“</a:t>
              </a:r>
              <a:r>
                <a:rPr b="1" lang="es-419"/>
                <a:t>_” </a:t>
              </a:r>
              <a:r>
                <a:rPr lang="es-419"/>
                <a:t>guion abajo)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De preferencia escribirlas con letras </a:t>
              </a:r>
              <a:r>
                <a:rPr b="1" i="1" lang="es-419">
                  <a:highlight>
                    <a:srgbClr val="93C47D"/>
                  </a:highlight>
                </a:rPr>
                <a:t>minúsculas</a:t>
              </a:r>
              <a:r>
                <a:rPr b="1" i="1" lang="es-419">
                  <a:highlight>
                    <a:srgbClr val="93C47D"/>
                  </a:highlight>
                </a:rPr>
                <a:t> y abreviaciones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02" name="Shape 3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2650" y="1794700"/>
              <a:ext cx="2364050" cy="136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Shape 303"/>
          <p:cNvGrpSpPr/>
          <p:nvPr/>
        </p:nvGrpSpPr>
        <p:grpSpPr>
          <a:xfrm>
            <a:off x="381000" y="1785949"/>
            <a:ext cx="8298124" cy="1455350"/>
            <a:chOff x="381000" y="3538549"/>
            <a:chExt cx="8298124" cy="1455350"/>
          </a:xfrm>
        </p:grpSpPr>
        <p:grpSp>
          <p:nvGrpSpPr>
            <p:cNvPr id="304" name="Shape 304"/>
            <p:cNvGrpSpPr/>
            <p:nvPr/>
          </p:nvGrpSpPr>
          <p:grpSpPr>
            <a:xfrm>
              <a:off x="6348424" y="3538549"/>
              <a:ext cx="2330699" cy="1314900"/>
              <a:chOff x="5281625" y="3614749"/>
              <a:chExt cx="2330699" cy="1314900"/>
            </a:xfrm>
          </p:grpSpPr>
          <p:pic>
            <p:nvPicPr>
              <p:cNvPr id="305" name="Shape 30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81625" y="3614749"/>
                <a:ext cx="1019175" cy="13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Shape 30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15075" y="3614750"/>
                <a:ext cx="1297249" cy="131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7" name="Shape 307"/>
            <p:cNvGrpSpPr/>
            <p:nvPr/>
          </p:nvGrpSpPr>
          <p:grpSpPr>
            <a:xfrm>
              <a:off x="381000" y="3547300"/>
              <a:ext cx="5331300" cy="1446600"/>
              <a:chOff x="381000" y="3547300"/>
              <a:chExt cx="5331300" cy="1446600"/>
            </a:xfrm>
          </p:grpSpPr>
          <p:sp>
            <p:nvSpPr>
              <p:cNvPr id="308" name="Shape 308"/>
              <p:cNvSpPr txBox="1"/>
              <p:nvPr/>
            </p:nvSpPr>
            <p:spPr>
              <a:xfrm>
                <a:off x="381000" y="3547300"/>
                <a:ext cx="5331300" cy="1446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just">
                  <a:spcBef>
                    <a:spcPts val="0"/>
                  </a:spcBef>
                  <a:buNone/>
                </a:pPr>
                <a:r>
                  <a:rPr lang="es-419"/>
                  <a:t>Forma </a:t>
                </a:r>
                <a:r>
                  <a:rPr b="1" lang="es-419">
                    <a:solidFill>
                      <a:srgbClr val="980000"/>
                    </a:solidFill>
                  </a:rPr>
                  <a:t>Incorrecta</a:t>
                </a:r>
                <a:r>
                  <a:rPr lang="es-419"/>
                  <a:t>:  </a:t>
                </a: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  <a:p>
                <a:pPr indent="-228600" lvl="0" marL="457200" rtl="0" algn="just">
                  <a:lnSpc>
                    <a:spcPct val="150000"/>
                  </a:lnSpc>
                  <a:spcBef>
                    <a:spcPts val="0"/>
                  </a:spcBef>
                  <a:buChar char="●"/>
                </a:pPr>
                <a:r>
                  <a:rPr b="1" lang="es-419"/>
                  <a:t>Nunca</a:t>
                </a:r>
                <a:r>
                  <a:rPr lang="es-419"/>
                  <a:t> con espacios: </a:t>
                </a:r>
                <a:r>
                  <a:rPr lang="es-419">
                    <a:highlight>
                      <a:srgbClr val="A4C2F4"/>
                    </a:highlight>
                    <a:latin typeface="Ubuntu"/>
                    <a:ea typeface="Ubuntu"/>
                    <a:cs typeface="Ubuntu"/>
                    <a:sym typeface="Ubuntu"/>
                  </a:rPr>
                  <a:t>n</a:t>
                </a:r>
                <a:r>
                  <a:rPr lang="es-419">
                    <a:highlight>
                      <a:srgbClr val="FFFF00"/>
                    </a:highlight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s-419">
                    <a:highlight>
                      <a:srgbClr val="A4C2F4"/>
                    </a:highlight>
                    <a:latin typeface="Ubuntu"/>
                    <a:ea typeface="Ubuntu"/>
                    <a:cs typeface="Ubuntu"/>
                    <a:sym typeface="Ubuntu"/>
                  </a:rPr>
                  <a:t>vayas</a:t>
                </a:r>
                <a:r>
                  <a:rPr lang="es-419">
                    <a:latin typeface="Ubuntu"/>
                    <a:ea typeface="Ubuntu"/>
                    <a:cs typeface="Ubuntu"/>
                    <a:sym typeface="Ubuntu"/>
                  </a:rPr>
                  <a:t> &lt;- 18</a:t>
                </a:r>
                <a:r>
                  <a:rPr lang="es-419"/>
                  <a:t> </a:t>
                </a:r>
              </a:p>
              <a:p>
                <a:pPr indent="-228600" lvl="0" marL="457200" rtl="0" algn="just">
                  <a:lnSpc>
                    <a:spcPct val="150000"/>
                  </a:lnSpc>
                  <a:spcBef>
                    <a:spcPts val="0"/>
                  </a:spcBef>
                  <a:buChar char="●"/>
                </a:pPr>
                <a:r>
                  <a:rPr b="1" lang="es-419"/>
                  <a:t>Nunca</a:t>
                </a:r>
                <a:r>
                  <a:rPr lang="es-419"/>
                  <a:t> con </a:t>
                </a:r>
                <a:r>
                  <a:rPr lang="es-419"/>
                  <a:t>números</a:t>
                </a:r>
                <a:r>
                  <a:rPr lang="es-419"/>
                  <a:t> adelante:  </a:t>
                </a:r>
                <a:r>
                  <a:rPr lang="es-419">
                    <a:highlight>
                      <a:srgbClr val="FF9900"/>
                    </a:highlight>
                    <a:latin typeface="Ubuntu"/>
                    <a:ea typeface="Ubuntu"/>
                    <a:cs typeface="Ubuntu"/>
                    <a:sym typeface="Ubuntu"/>
                  </a:rPr>
                  <a:t>1</a:t>
                </a:r>
                <a:r>
                  <a:rPr lang="es-419">
                    <a:latin typeface="Ubuntu"/>
                    <a:ea typeface="Ubuntu"/>
                    <a:cs typeface="Ubuntu"/>
                    <a:sym typeface="Ubuntu"/>
                  </a:rPr>
                  <a:t>cosecha &lt;- 30</a:t>
                </a:r>
              </a:p>
              <a:p>
                <a:pPr indent="-228600" lvl="0" marL="457200" rtl="0" algn="just">
                  <a:lnSpc>
                    <a:spcPct val="150000"/>
                  </a:lnSpc>
                  <a:spcBef>
                    <a:spcPts val="0"/>
                  </a:spcBef>
                  <a:buChar char="●"/>
                </a:pPr>
                <a:r>
                  <a:rPr b="1" lang="es-419"/>
                  <a:t>No</a:t>
                </a:r>
                <a:r>
                  <a:rPr lang="es-419"/>
                  <a:t> usar tildes, tampoco usar </a:t>
                </a:r>
                <a:r>
                  <a:rPr b="1" lang="es-419">
                    <a:highlight>
                      <a:srgbClr val="DD7E6B"/>
                    </a:highlight>
                  </a:rPr>
                  <a:t>nombres largos:</a:t>
                </a: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rPr lang="es-419"/>
                  <a:t>  </a:t>
                </a: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t/>
                </a:r>
                <a:endParaRPr b="1">
                  <a:latin typeface="Cantarell"/>
                  <a:ea typeface="Cantarell"/>
                  <a:cs typeface="Cantarell"/>
                  <a:sym typeface="Cantarell"/>
                </a:endParaRP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rPr lang="es-419"/>
                  <a:t>         </a:t>
                </a: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rPr lang="es-419"/>
                  <a:t>           </a:t>
                </a:r>
              </a:p>
              <a:p>
                <a:pPr lvl="0" rtl="0" algn="just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9" name="Shape 30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56024" y="3919180"/>
                <a:ext cx="414375" cy="3444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Shape 31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70424" y="4223980"/>
                <a:ext cx="414375" cy="344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Ejemplos de Variables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x &lt;- 1+1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y &lt;- 50-56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w &lt;- 10*20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z &lt;- 10/2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&gt;s&lt;-x+y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18" name="Shape 318"/>
          <p:cNvGrpSpPr/>
          <p:nvPr/>
        </p:nvGrpSpPr>
        <p:grpSpPr>
          <a:xfrm>
            <a:off x="416410" y="1958350"/>
            <a:ext cx="5784866" cy="213900"/>
            <a:chOff x="416425" y="1958350"/>
            <a:chExt cx="5413500" cy="213900"/>
          </a:xfrm>
        </p:grpSpPr>
        <p:sp>
          <p:nvSpPr>
            <p:cNvPr id="319" name="Shape 319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0" name="Shape 320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321" name="Shape 321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6201475" y="17947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Asignamos a la variable x la suma de los 2 números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6201475" y="2568400"/>
            <a:ext cx="2509800" cy="791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Digitamos la variable x para ver el valor contenido. En este caso es 2</a:t>
            </a: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.</a:t>
            </a:r>
          </a:p>
        </p:txBody>
      </p:sp>
      <p:pic>
        <p:nvPicPr>
          <p:cNvPr descr="EscudoUNALM02.gif"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Shape 326"/>
          <p:cNvGrpSpPr/>
          <p:nvPr/>
        </p:nvGrpSpPr>
        <p:grpSpPr>
          <a:xfrm>
            <a:off x="568825" y="2186950"/>
            <a:ext cx="5632800" cy="777150"/>
            <a:chOff x="568825" y="2186950"/>
            <a:chExt cx="5632800" cy="777150"/>
          </a:xfrm>
        </p:grpSpPr>
        <p:cxnSp>
          <p:nvCxnSpPr>
            <p:cNvPr id="327" name="Shape 327"/>
            <p:cNvCxnSpPr>
              <a:stCxn id="328" idx="6"/>
              <a:endCxn id="324" idx="1"/>
            </p:cNvCxnSpPr>
            <p:nvPr/>
          </p:nvCxnSpPr>
          <p:spPr>
            <a:xfrm>
              <a:off x="1035325" y="2293900"/>
              <a:ext cx="5166300" cy="67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568825" y="2186950"/>
              <a:ext cx="4665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Shape 329"/>
          <p:cNvSpPr txBox="1"/>
          <p:nvPr/>
        </p:nvSpPr>
        <p:spPr>
          <a:xfrm>
            <a:off x="6257725" y="36682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Reto 1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Qué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 valores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saldrá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 en las otras variable?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325" y="3919950"/>
            <a:ext cx="999425" cy="8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6257725" y="43540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Reto 2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Escribir estas operaciones en el </a:t>
            </a: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Editor.</a:t>
            </a:r>
          </a:p>
        </p:txBody>
      </p:sp>
      <p:sp>
        <p:nvSpPr>
          <p:cNvPr id="332" name="Shape 332"/>
          <p:cNvSpPr/>
          <p:nvPr/>
        </p:nvSpPr>
        <p:spPr>
          <a:xfrm>
            <a:off x="5571175" y="1057975"/>
            <a:ext cx="3500400" cy="5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highlight>
                  <a:srgbClr val="FFD966"/>
                </a:highlight>
                <a:latin typeface="Chelsea Market"/>
                <a:ea typeface="Chelsea Market"/>
                <a:cs typeface="Chelsea Market"/>
                <a:sym typeface="Chelsea Market"/>
              </a:rPr>
              <a:t>TRUCO</a:t>
            </a:r>
            <a:r>
              <a:rPr lang="es-419">
                <a:latin typeface="Chelsea Market"/>
                <a:ea typeface="Chelsea Market"/>
                <a:cs typeface="Chelsea Market"/>
                <a:sym typeface="Chelsea Market"/>
              </a:rPr>
              <a:t>: 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Presionar </a:t>
            </a:r>
            <a:r>
              <a:rPr lang="es-419" sz="1200">
                <a:solidFill>
                  <a:srgbClr val="1C4587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Ctrl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 + (</a:t>
            </a:r>
            <a:r>
              <a:rPr lang="es-419" sz="12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signo </a:t>
            </a:r>
            <a:r>
              <a:rPr lang="es-419" sz="12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menos ‘-’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0" y="0"/>
            <a:ext cx="9198000" cy="5143500"/>
          </a:xfrm>
          <a:prstGeom prst="rect">
            <a:avLst/>
          </a:prstGeom>
          <a:solidFill>
            <a:srgbClr val="E7E7E7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599175" y="2001525"/>
            <a:ext cx="2022300" cy="19314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30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Datos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2D2D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21825" y="229350"/>
            <a:ext cx="3750000" cy="471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grpSp>
        <p:nvGrpSpPr>
          <p:cNvPr id="340" name="Shape 340"/>
          <p:cNvGrpSpPr/>
          <p:nvPr/>
        </p:nvGrpSpPr>
        <p:grpSpPr>
          <a:xfrm>
            <a:off x="2621484" y="164450"/>
            <a:ext cx="5608906" cy="2507474"/>
            <a:chOff x="2621484" y="164450"/>
            <a:chExt cx="5608906" cy="2507474"/>
          </a:xfrm>
        </p:grpSpPr>
        <p:sp>
          <p:nvSpPr>
            <p:cNvPr id="341" name="Shape 341"/>
            <p:cNvSpPr/>
            <p:nvPr/>
          </p:nvSpPr>
          <p:spPr>
            <a:xfrm>
              <a:off x="5322275" y="164450"/>
              <a:ext cx="2908116" cy="747252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Numérico</a:t>
              </a:r>
            </a:p>
          </p:txBody>
        </p:sp>
        <p:cxnSp>
          <p:nvCxnSpPr>
            <p:cNvPr id="342" name="Shape 342"/>
            <p:cNvCxnSpPr/>
            <p:nvPr/>
          </p:nvCxnSpPr>
          <p:spPr>
            <a:xfrm flipH="1" rot="10800000">
              <a:off x="2621484" y="791839"/>
              <a:ext cx="2654359" cy="1880084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43" name="Shape 343"/>
          <p:cNvGrpSpPr/>
          <p:nvPr/>
        </p:nvGrpSpPr>
        <p:grpSpPr>
          <a:xfrm>
            <a:off x="2611346" y="962500"/>
            <a:ext cx="5619034" cy="1709371"/>
            <a:chOff x="2611346" y="962500"/>
            <a:chExt cx="5619034" cy="1709371"/>
          </a:xfrm>
        </p:grpSpPr>
        <p:sp>
          <p:nvSpPr>
            <p:cNvPr id="344" name="Shape 344"/>
            <p:cNvSpPr/>
            <p:nvPr/>
          </p:nvSpPr>
          <p:spPr>
            <a:xfrm>
              <a:off x="5456725" y="962500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Carácter</a:t>
              </a:r>
            </a:p>
          </p:txBody>
        </p:sp>
        <p:cxnSp>
          <p:nvCxnSpPr>
            <p:cNvPr id="345" name="Shape 345"/>
            <p:cNvCxnSpPr/>
            <p:nvPr/>
          </p:nvCxnSpPr>
          <p:spPr>
            <a:xfrm flipH="1" rot="10800000">
              <a:off x="2611346" y="1875198"/>
              <a:ext cx="2815762" cy="796672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46" name="Shape 346"/>
          <p:cNvGrpSpPr/>
          <p:nvPr/>
        </p:nvGrpSpPr>
        <p:grpSpPr>
          <a:xfrm>
            <a:off x="2621484" y="2671924"/>
            <a:ext cx="6382439" cy="2236155"/>
            <a:chOff x="2621484" y="2671924"/>
            <a:chExt cx="6382439" cy="2236155"/>
          </a:xfrm>
        </p:grpSpPr>
        <p:sp>
          <p:nvSpPr>
            <p:cNvPr id="347" name="Shape 347"/>
            <p:cNvSpPr/>
            <p:nvPr/>
          </p:nvSpPr>
          <p:spPr>
            <a:xfrm>
              <a:off x="5509800" y="3725371"/>
              <a:ext cx="3494123" cy="118270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Valor Faltante</a:t>
              </a:r>
            </a:p>
          </p:txBody>
        </p:sp>
        <p:cxnSp>
          <p:nvCxnSpPr>
            <p:cNvPr id="348" name="Shape 348"/>
            <p:cNvCxnSpPr/>
            <p:nvPr/>
          </p:nvCxnSpPr>
          <p:spPr>
            <a:xfrm>
              <a:off x="2621484" y="2671924"/>
              <a:ext cx="2832449" cy="180263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49" name="Shape 349"/>
          <p:cNvGrpSpPr/>
          <p:nvPr/>
        </p:nvGrpSpPr>
        <p:grpSpPr>
          <a:xfrm>
            <a:off x="2611150" y="1941025"/>
            <a:ext cx="5736931" cy="836459"/>
            <a:chOff x="2611150" y="1941025"/>
            <a:chExt cx="5736931" cy="836459"/>
          </a:xfrm>
        </p:grpSpPr>
        <p:sp>
          <p:nvSpPr>
            <p:cNvPr id="350" name="Shape 350"/>
            <p:cNvSpPr/>
            <p:nvPr/>
          </p:nvSpPr>
          <p:spPr>
            <a:xfrm>
              <a:off x="5574425" y="19410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Factor</a:t>
              </a:r>
            </a:p>
          </p:txBody>
        </p:sp>
        <p:cxnSp>
          <p:nvCxnSpPr>
            <p:cNvPr id="351" name="Shape 351"/>
            <p:cNvCxnSpPr/>
            <p:nvPr/>
          </p:nvCxnSpPr>
          <p:spPr>
            <a:xfrm flipH="1" rot="10800000">
              <a:off x="2611150" y="2352125"/>
              <a:ext cx="2881200" cy="33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52" name="Shape 352"/>
          <p:cNvGrpSpPr/>
          <p:nvPr/>
        </p:nvGrpSpPr>
        <p:grpSpPr>
          <a:xfrm>
            <a:off x="2631901" y="2682567"/>
            <a:ext cx="5868579" cy="933117"/>
            <a:chOff x="2631901" y="2682567"/>
            <a:chExt cx="5868579" cy="933117"/>
          </a:xfrm>
        </p:grpSpPr>
        <p:cxnSp>
          <p:nvCxnSpPr>
            <p:cNvPr id="353" name="Shape 353"/>
            <p:cNvCxnSpPr/>
            <p:nvPr/>
          </p:nvCxnSpPr>
          <p:spPr>
            <a:xfrm>
              <a:off x="2631901" y="2682567"/>
              <a:ext cx="3018730" cy="334792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54" name="Shape 354"/>
            <p:cNvSpPr/>
            <p:nvPr/>
          </p:nvSpPr>
          <p:spPr>
            <a:xfrm>
              <a:off x="5726825" y="27792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Lógico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0" y="-51300"/>
            <a:ext cx="9144000" cy="739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861300" y="758325"/>
            <a:ext cx="7181700" cy="42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</a:t>
            </a: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 Datos en R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861450" y="1180425"/>
            <a:ext cx="7181700" cy="3963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En R existen 4 tipos de datos: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Numéricos: Son los números enteros, decimales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toneladas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&lt;- 1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B7B7B7"/>
                </a:highlight>
                <a:latin typeface="Cantarell"/>
                <a:ea typeface="Cantarell"/>
                <a:cs typeface="Cantarell"/>
                <a:sym typeface="Cantarell"/>
              </a:rPr>
              <a:t>hectáreas &lt;- 3.25</a:t>
            </a:r>
            <a:r>
              <a:rPr lang="es-419" sz="1200">
                <a:highlight>
                  <a:srgbClr val="EFEFEF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indent="0" lvl="0" marL="457200" rtl="0">
              <a:lnSpc>
                <a:spcPct val="105000"/>
              </a:lnSpc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E599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de Caracteres: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frase &lt;- "Soy agronomo de corazon"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de Factor/Factores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        </a:t>
            </a: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c("bajo","medio","sales")</a:t>
            </a:r>
            <a:r>
              <a:rPr lang="es-419" sz="1200">
                <a:solidFill>
                  <a:schemeClr val="dk1"/>
                </a:solidFill>
                <a:highlight>
                  <a:srgbClr val="FFFF00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9DAF8"/>
                </a:highlight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factor(csales)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Logicos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       </a:t>
            </a: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vlogico &lt;- TRUE; lg2&lt;-FALSE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Faltantes (Missing Values)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d_faltante &lt;- NA                             #(NA significa </a:t>
            </a:r>
            <a:r>
              <a:rPr i="1"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Non-Assignment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 o </a:t>
            </a:r>
            <a:r>
              <a:rPr i="1"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No-Asignado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ntarell"/>
                <a:ea typeface="Cantarell"/>
                <a:cs typeface="Cantarell"/>
                <a:sym typeface="Cantarell"/>
              </a:rPr>
              <a:t>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1625"/>
            <a:ext cx="810426" cy="7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8114800" y="1315150"/>
            <a:ext cx="922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1200"/>
              <a:t>Reto 3:</a:t>
            </a:r>
            <a:r>
              <a:rPr lang="es-419" sz="1200"/>
              <a:t> Escribir los comandos usados en el </a:t>
            </a:r>
            <a:r>
              <a:rPr b="1" i="1" lang="es-419" sz="1200"/>
              <a:t>Editor</a:t>
            </a:r>
            <a:r>
              <a:rPr lang="es-419" sz="1200"/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E7E7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69275" y="2080925"/>
            <a:ext cx="1953900" cy="2162100"/>
          </a:xfrm>
          <a:prstGeom prst="rect">
            <a:avLst/>
          </a:prstGeom>
          <a:solidFill>
            <a:srgbClr val="D89F39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s-419" sz="2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Estructura de datos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  <p:grpSp>
        <p:nvGrpSpPr>
          <p:cNvPr id="369" name="Shape 369"/>
          <p:cNvGrpSpPr/>
          <p:nvPr/>
        </p:nvGrpSpPr>
        <p:grpSpPr>
          <a:xfrm>
            <a:off x="2123175" y="2508450"/>
            <a:ext cx="4348386" cy="1025676"/>
            <a:chOff x="2123175" y="2508450"/>
            <a:chExt cx="4348386" cy="1025676"/>
          </a:xfrm>
        </p:grpSpPr>
        <p:sp>
          <p:nvSpPr>
            <p:cNvPr id="370" name="Shape 370"/>
            <p:cNvSpPr/>
            <p:nvPr/>
          </p:nvSpPr>
          <p:spPr>
            <a:xfrm>
              <a:off x="4428850" y="2508450"/>
              <a:ext cx="2042711" cy="1025676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Listas</a:t>
              </a:r>
            </a:p>
          </p:txBody>
        </p:sp>
        <p:cxnSp>
          <p:nvCxnSpPr>
            <p:cNvPr id="371" name="Shape 371"/>
            <p:cNvCxnSpPr/>
            <p:nvPr/>
          </p:nvCxnSpPr>
          <p:spPr>
            <a:xfrm>
              <a:off x="2123175" y="3021275"/>
              <a:ext cx="2299500" cy="2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372" name="Shape 372"/>
          <p:cNvSpPr txBox="1"/>
          <p:nvPr/>
        </p:nvSpPr>
        <p:spPr>
          <a:xfrm>
            <a:off x="99300" y="148725"/>
            <a:ext cx="4031400" cy="47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grpSp>
        <p:nvGrpSpPr>
          <p:cNvPr id="373" name="Shape 373"/>
          <p:cNvGrpSpPr/>
          <p:nvPr/>
        </p:nvGrpSpPr>
        <p:grpSpPr>
          <a:xfrm>
            <a:off x="2134100" y="90487"/>
            <a:ext cx="6809875" cy="2930787"/>
            <a:chOff x="2134100" y="90487"/>
            <a:chExt cx="6809875" cy="2930787"/>
          </a:xfrm>
        </p:grpSpPr>
        <p:sp>
          <p:nvSpPr>
            <p:cNvPr id="374" name="Shape 374"/>
            <p:cNvSpPr/>
            <p:nvPr/>
          </p:nvSpPr>
          <p:spPr>
            <a:xfrm>
              <a:off x="4439775" y="248925"/>
              <a:ext cx="2489183" cy="1025676"/>
            </a:xfrm>
            <a:prstGeom prst="cloud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Vectores</a:t>
              </a:r>
            </a:p>
          </p:txBody>
        </p:sp>
        <p:cxnSp>
          <p:nvCxnSpPr>
            <p:cNvPr id="375" name="Shape 375"/>
            <p:cNvCxnSpPr/>
            <p:nvPr/>
          </p:nvCxnSpPr>
          <p:spPr>
            <a:xfrm flipH="1" rot="10800000">
              <a:off x="2134100" y="1059575"/>
              <a:ext cx="2313600" cy="1961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76" name="Shape 376"/>
            <p:cNvCxnSpPr>
              <a:stCxn id="374" idx="0"/>
            </p:cNvCxnSpPr>
            <p:nvPr/>
          </p:nvCxnSpPr>
          <p:spPr>
            <a:xfrm flipH="1" rot="10800000">
              <a:off x="6926884" y="742863"/>
              <a:ext cx="11430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pic>
          <p:nvPicPr>
            <p:cNvPr id="377" name="Shape 3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24825" y="90487"/>
              <a:ext cx="819150" cy="1304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Shape 378"/>
          <p:cNvGrpSpPr/>
          <p:nvPr/>
        </p:nvGrpSpPr>
        <p:grpSpPr>
          <a:xfrm>
            <a:off x="2123175" y="1537000"/>
            <a:ext cx="6868425" cy="1484275"/>
            <a:chOff x="2123175" y="1537000"/>
            <a:chExt cx="6868425" cy="1484275"/>
          </a:xfrm>
        </p:grpSpPr>
        <p:sp>
          <p:nvSpPr>
            <p:cNvPr id="379" name="Shape 379"/>
            <p:cNvSpPr/>
            <p:nvPr/>
          </p:nvSpPr>
          <p:spPr>
            <a:xfrm>
              <a:off x="4351675" y="1536999"/>
              <a:ext cx="2299536" cy="921348"/>
            </a:xfrm>
            <a:prstGeom prst="cloud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s-419" sz="3000">
                  <a:latin typeface="Indie Flower"/>
                  <a:ea typeface="Indie Flower"/>
                  <a:cs typeface="Indie Flower"/>
                  <a:sym typeface="Indie Flower"/>
                </a:rPr>
                <a:t>Matrices</a:t>
              </a:r>
            </a:p>
          </p:txBody>
        </p:sp>
        <p:cxnSp>
          <p:nvCxnSpPr>
            <p:cNvPr id="380" name="Shape 380"/>
            <p:cNvCxnSpPr/>
            <p:nvPr/>
          </p:nvCxnSpPr>
          <p:spPr>
            <a:xfrm flipH="1" rot="10800000">
              <a:off x="2123175" y="2061275"/>
              <a:ext cx="2237100" cy="960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81" name="Shape 381"/>
            <p:cNvCxnSpPr>
              <a:stCxn id="379" idx="0"/>
            </p:cNvCxnSpPr>
            <p:nvPr/>
          </p:nvCxnSpPr>
          <p:spPr>
            <a:xfrm flipH="1" rot="10800000">
              <a:off x="6649294" y="1992274"/>
              <a:ext cx="1082700" cy="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pic>
          <p:nvPicPr>
            <p:cNvPr id="382" name="Shape 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2400" y="1547812"/>
              <a:ext cx="1219200" cy="128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Shape 383"/>
          <p:cNvGrpSpPr/>
          <p:nvPr/>
        </p:nvGrpSpPr>
        <p:grpSpPr>
          <a:xfrm>
            <a:off x="2123175" y="3021275"/>
            <a:ext cx="6967175" cy="1950774"/>
            <a:chOff x="2123175" y="3021275"/>
            <a:chExt cx="6967175" cy="1950774"/>
          </a:xfrm>
        </p:grpSpPr>
        <p:cxnSp>
          <p:nvCxnSpPr>
            <p:cNvPr id="384" name="Shape 384"/>
            <p:cNvCxnSpPr/>
            <p:nvPr/>
          </p:nvCxnSpPr>
          <p:spPr>
            <a:xfrm flipH="1" rot="10800000">
              <a:off x="5710359" y="4299313"/>
              <a:ext cx="1145700" cy="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cxnSp>
          <p:nvCxnSpPr>
            <p:cNvPr id="385" name="Shape 385"/>
            <p:cNvCxnSpPr/>
            <p:nvPr/>
          </p:nvCxnSpPr>
          <p:spPr>
            <a:xfrm>
              <a:off x="2123175" y="3021275"/>
              <a:ext cx="2120400" cy="1124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86" name="Shape 386"/>
            <p:cNvSpPr/>
            <p:nvPr/>
          </p:nvSpPr>
          <p:spPr>
            <a:xfrm>
              <a:off x="4287900" y="3796675"/>
              <a:ext cx="2120364" cy="1025676"/>
            </a:xfrm>
            <a:prstGeom prst="cloud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i="1" sz="24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i="1" sz="24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2400">
                  <a:latin typeface="Indie Flower"/>
                  <a:ea typeface="Indie Flower"/>
                  <a:cs typeface="Indie Flower"/>
                  <a:sym typeface="Indie Flower"/>
                </a:rPr>
                <a:t>Data Frames</a:t>
              </a:r>
            </a:p>
          </p:txBody>
        </p:sp>
        <p:grpSp>
          <p:nvGrpSpPr>
            <p:cNvPr id="387" name="Shape 387"/>
            <p:cNvGrpSpPr/>
            <p:nvPr/>
          </p:nvGrpSpPr>
          <p:grpSpPr>
            <a:xfrm>
              <a:off x="6856050" y="3252675"/>
              <a:ext cx="2234300" cy="1719374"/>
              <a:chOff x="6856050" y="3252675"/>
              <a:chExt cx="2234300" cy="1719374"/>
            </a:xfrm>
          </p:grpSpPr>
          <p:pic>
            <p:nvPicPr>
              <p:cNvPr id="388" name="Shape 3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9" name="Shape 389"/>
              <p:cNvSpPr/>
              <p:nvPr/>
            </p:nvSpPr>
            <p:spPr>
              <a:xfrm rot="5404265">
                <a:off x="7774124" y="2827650"/>
                <a:ext cx="241800" cy="14970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7422175" y="3252675"/>
                <a:ext cx="1082700" cy="2025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-419"/>
                  <a:t>data.frame</a:t>
                </a: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sp>
        <p:nvSpPr>
          <p:cNvPr id="399" name="Shape 399"/>
          <p:cNvSpPr/>
          <p:nvPr/>
        </p:nvSpPr>
        <p:spPr>
          <a:xfrm>
            <a:off x="1444125" y="1485500"/>
            <a:ext cx="5965200" cy="17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2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lvl="0">
              <a:spcBef>
                <a:spcPts val="0"/>
              </a:spcBef>
              <a:buNone/>
            </a:pPr>
            <a:r>
              <a:rPr b="1" lang="es-419">
                <a:latin typeface="Gloria Hallelujah"/>
                <a:ea typeface="Gloria Hallelujah"/>
                <a:cs typeface="Gloria Hallelujah"/>
                <a:sym typeface="Gloria Hallelujah"/>
              </a:rPr>
              <a:t>Vectores</a:t>
            </a:r>
            <a:r>
              <a:rPr lang="es-419" sz="1200"/>
              <a:t> :  Usamos </a:t>
            </a:r>
            <a:r>
              <a:rPr b="1" i="1" lang="es-419" sz="1200">
                <a:latin typeface="Ubuntu"/>
                <a:ea typeface="Ubuntu"/>
                <a:cs typeface="Ubuntu"/>
                <a:sym typeface="Ubuntu"/>
              </a:rPr>
              <a:t>c( )</a:t>
            </a:r>
            <a:r>
              <a:rPr lang="es-419" sz="1200"/>
              <a:t> para construir un vector, separando por comas </a:t>
            </a:r>
            <a:r>
              <a:rPr lang="es-419" sz="1200">
                <a:solidFill>
                  <a:schemeClr val="dk1"/>
                </a:solidFill>
              </a:rPr>
              <a:t>(</a:t>
            </a:r>
            <a:r>
              <a:rPr b="1" i="1" lang="es-419" sz="1200">
                <a:solidFill>
                  <a:schemeClr val="dk1"/>
                </a:solidFill>
              </a:rPr>
              <a:t>,</a:t>
            </a:r>
            <a:r>
              <a:rPr lang="es-419" sz="1200">
                <a:solidFill>
                  <a:schemeClr val="dk1"/>
                </a:solidFill>
              </a:rPr>
              <a:t>) </a:t>
            </a:r>
            <a:r>
              <a:rPr lang="es-419" sz="1200"/>
              <a:t>los elementos.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USO          :  </a:t>
            </a:r>
            <a:r>
              <a:rPr b="1" lang="es-419" sz="1200"/>
              <a:t>c</a:t>
            </a:r>
            <a:r>
              <a:rPr lang="es-419" sz="1200"/>
              <a:t>(elemento1, elemento2, elemento3, …., elementoN)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EJEMPLO:</a:t>
            </a:r>
            <a:r>
              <a:rPr lang="es-419" sz="1200"/>
              <a:t>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anual &lt;- c(2012,2013,2014,2015)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pais &lt;- c("peru","peru","peru","peru")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rendimiento &lt;- c(8.2,10.2,11.05,12.23 )</a:t>
            </a:r>
          </a:p>
          <a:p>
            <a:pPr indent="-69850" lvl="0" marL="45720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      cultivo &lt;- c("papa","papa","papa","papa")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  <p:sp>
        <p:nvSpPr>
          <p:cNvPr id="400" name="Shape 400"/>
          <p:cNvSpPr/>
          <p:nvPr/>
        </p:nvSpPr>
        <p:spPr>
          <a:xfrm>
            <a:off x="1444125" y="3466700"/>
            <a:ext cx="5965200" cy="126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s-419">
                <a:latin typeface="Gloria Hallelujah"/>
                <a:ea typeface="Gloria Hallelujah"/>
                <a:cs typeface="Gloria Hallelujah"/>
                <a:sym typeface="Gloria Hallelujah"/>
              </a:rPr>
              <a:t>Data Frame</a:t>
            </a:r>
            <a:r>
              <a:rPr lang="es-419" sz="1200"/>
              <a:t> :  Usamos </a:t>
            </a:r>
            <a:r>
              <a:rPr b="1" i="1" lang="es-419" sz="1200">
                <a:latin typeface="Ubuntu"/>
                <a:ea typeface="Ubuntu"/>
                <a:cs typeface="Ubuntu"/>
                <a:sym typeface="Ubuntu"/>
              </a:rPr>
              <a:t>data.frame()</a:t>
            </a:r>
            <a:r>
              <a:rPr lang="es-419" sz="1200"/>
              <a:t> para su construcción, separando por comas (</a:t>
            </a:r>
            <a:r>
              <a:rPr b="1" i="1" lang="es-419" sz="1200"/>
              <a:t>,</a:t>
            </a:r>
            <a:r>
              <a:rPr lang="es-419" sz="1200"/>
              <a:t>) los vectores.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</a:rPr>
              <a:t>USO          :  data.frame</a:t>
            </a:r>
            <a:r>
              <a:rPr lang="es-419" sz="1200">
                <a:solidFill>
                  <a:schemeClr val="dk1"/>
                </a:solidFill>
              </a:rPr>
              <a:t>(vector1, vector2, vector3, …, vectorN)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EJEMPLO:</a:t>
            </a:r>
            <a:r>
              <a:rPr lang="es-419" sz="12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200"/>
              <a:t>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tabla_papa &lt;- data.frame(pais,cultivo,anual,rendimiento)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Es la estructura de datos más usada en R. Permite juntar datos de la misma dimensión y de diversos tipos (numérico,caracter, factor, etc) en forma de Tabla.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descr="EscudoUNALM02.gif"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Shape 408"/>
          <p:cNvCxnSpPr/>
          <p:nvPr/>
        </p:nvCxnSpPr>
        <p:spPr>
          <a:xfrm>
            <a:off x="26449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9" name="Shape 409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Los Data Frames (data.frame)</a:t>
            </a:r>
          </a:p>
        </p:txBody>
      </p:sp>
      <p:cxnSp>
        <p:nvCxnSpPr>
          <p:cNvPr id="410" name="Shape 410"/>
          <p:cNvCxnSpPr/>
          <p:nvPr/>
        </p:nvCxnSpPr>
        <p:spPr>
          <a:xfrm>
            <a:off x="46261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11" name="Shape 411"/>
          <p:cNvGrpSpPr/>
          <p:nvPr/>
        </p:nvGrpSpPr>
        <p:grpSpPr>
          <a:xfrm>
            <a:off x="1910750" y="2141083"/>
            <a:ext cx="4629571" cy="2729766"/>
            <a:chOff x="1910750" y="2141083"/>
            <a:chExt cx="4629571" cy="2729766"/>
          </a:xfrm>
        </p:grpSpPr>
        <p:grpSp>
          <p:nvGrpSpPr>
            <p:cNvPr id="412" name="Shape 412"/>
            <p:cNvGrpSpPr/>
            <p:nvPr/>
          </p:nvGrpSpPr>
          <p:grpSpPr>
            <a:xfrm>
              <a:off x="2158858" y="2141083"/>
              <a:ext cx="4381462" cy="2057238"/>
              <a:chOff x="2311258" y="2217283"/>
              <a:chExt cx="4381462" cy="2057238"/>
            </a:xfrm>
          </p:grpSpPr>
          <p:grpSp>
            <p:nvGrpSpPr>
              <p:cNvPr id="413" name="Shape 413"/>
              <p:cNvGrpSpPr/>
              <p:nvPr/>
            </p:nvGrpSpPr>
            <p:grpSpPr>
              <a:xfrm>
                <a:off x="2311258" y="2217283"/>
                <a:ext cx="4381462" cy="2057238"/>
                <a:chOff x="6856050" y="3252669"/>
                <a:chExt cx="2234300" cy="1719379"/>
              </a:xfrm>
            </p:grpSpPr>
            <p:pic>
              <p:nvPicPr>
                <p:cNvPr id="414" name="Shape 41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856050" y="3678271"/>
                  <a:ext cx="2234300" cy="1293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5" name="Shape 415"/>
                <p:cNvSpPr/>
                <p:nvPr/>
              </p:nvSpPr>
              <p:spPr>
                <a:xfrm>
                  <a:off x="7422169" y="3252669"/>
                  <a:ext cx="1082700" cy="23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s-419">
                      <a:latin typeface="Chelsea Market"/>
                      <a:ea typeface="Chelsea Market"/>
                      <a:cs typeface="Chelsea Market"/>
                      <a:sym typeface="Chelsea Market"/>
                    </a:rPr>
                    <a:t>data.frame</a:t>
                  </a:r>
                </a:p>
              </p:txBody>
            </p:sp>
          </p:grpSp>
          <p:sp>
            <p:nvSpPr>
              <p:cNvPr id="416" name="Shape 416"/>
              <p:cNvSpPr/>
              <p:nvPr/>
            </p:nvSpPr>
            <p:spPr>
              <a:xfrm rot="5404709">
                <a:off x="4236199" y="1022599"/>
                <a:ext cx="219000" cy="31485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" name="Shape 417"/>
            <p:cNvSpPr/>
            <p:nvPr/>
          </p:nvSpPr>
          <p:spPr>
            <a:xfrm>
              <a:off x="1910750" y="4542050"/>
              <a:ext cx="14970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vector::caracter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891950" y="4542050"/>
              <a:ext cx="16116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vector::numerico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-419">
                <a:latin typeface="Roboto"/>
                <a:ea typeface="Roboto"/>
                <a:cs typeface="Roboto"/>
                <a:sym typeface="Roboto"/>
              </a:rPr>
              <a:t>#Para acceder a la estructura de un d.f usamos el comando </a:t>
            </a:r>
            <a:r>
              <a:rPr b="1" i="1" lang="es-419">
                <a:latin typeface="Droid Serif"/>
                <a:ea typeface="Droid Serif"/>
                <a:cs typeface="Droid Serif"/>
                <a:sym typeface="Droid Serif"/>
              </a:rPr>
              <a:t>str()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&gt; str(tabla_papa)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s-419">
                <a:latin typeface="Ubuntu"/>
                <a:ea typeface="Ubuntu"/>
                <a:cs typeface="Ubuntu"/>
                <a:sym typeface="Ubuntu"/>
              </a:rPr>
              <a:t>'data.frame':	4 obs. of  4 variables: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pais       : Factor w/ 1 level "peru":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cultivo    : Factor w/ 1 level "papa":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anual      : num  2012 2013 2014 2015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rendimiento: num  8.2 10.2 11.1 12.2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-419">
                <a:latin typeface="Roboto"/>
                <a:ea typeface="Roboto"/>
                <a:cs typeface="Roboto"/>
                <a:sym typeface="Roboto"/>
              </a:rPr>
              <a:t>#En el ejemplo,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str()</a:t>
            </a:r>
            <a:r>
              <a:rPr i="1" lang="es-419">
                <a:latin typeface="Roboto"/>
                <a:ea typeface="Roboto"/>
                <a:cs typeface="Roboto"/>
                <a:sym typeface="Roboto"/>
              </a:rPr>
              <a:t> nos dice que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es un </a:t>
            </a:r>
            <a:r>
              <a:rPr b="1" lang="es-419"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, y está compuesto de: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4 observaciones (o 4 filas) 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4 variables (o 4 columnas)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</a:t>
            </a:r>
            <a:r>
              <a:rPr lang="es-419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Pregunta: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Qué significa el signo dólar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pic>
        <p:nvPicPr>
          <p:cNvPr descr="EscudoUNALM02.gif"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un Data Frame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08472">
            <a:off x="4762499" y="2219324"/>
            <a:ext cx="685799" cy="70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Shape 436"/>
          <p:cNvGrpSpPr/>
          <p:nvPr/>
        </p:nvGrpSpPr>
        <p:grpSpPr>
          <a:xfrm>
            <a:off x="1015746" y="1531430"/>
            <a:ext cx="3452154" cy="1864886"/>
            <a:chOff x="2311258" y="2217283"/>
            <a:chExt cx="4381462" cy="2057238"/>
          </a:xfrm>
        </p:grpSpPr>
        <p:grpSp>
          <p:nvGrpSpPr>
            <p:cNvPr id="437" name="Shape 437"/>
            <p:cNvGrpSpPr/>
            <p:nvPr/>
          </p:nvGrpSpPr>
          <p:grpSpPr>
            <a:xfrm>
              <a:off x="2311258" y="2217283"/>
              <a:ext cx="4381462" cy="2057238"/>
              <a:chOff x="6856050" y="3252669"/>
              <a:chExt cx="2234300" cy="1719379"/>
            </a:xfrm>
          </p:grpSpPr>
          <p:pic>
            <p:nvPicPr>
              <p:cNvPr id="438" name="Shape 43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Shape 439"/>
              <p:cNvSpPr/>
              <p:nvPr/>
            </p:nvSpPr>
            <p:spPr>
              <a:xfrm>
                <a:off x="7422169" y="3252669"/>
                <a:ext cx="1082700" cy="2322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s-419">
                    <a:latin typeface="Chelsea Market"/>
                    <a:ea typeface="Chelsea Market"/>
                    <a:cs typeface="Chelsea Market"/>
                    <a:sym typeface="Chelsea Market"/>
                  </a:rPr>
                  <a:t>data.frame</a:t>
                </a:r>
              </a:p>
            </p:txBody>
          </p:sp>
        </p:grpSp>
        <p:sp>
          <p:nvSpPr>
            <p:cNvPr id="440" name="Shape 440"/>
            <p:cNvSpPr/>
            <p:nvPr/>
          </p:nvSpPr>
          <p:spPr>
            <a:xfrm rot="5404709">
              <a:off x="4236199" y="1022599"/>
              <a:ext cx="219000" cy="31485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Shape 441"/>
          <p:cNvSpPr txBox="1"/>
          <p:nvPr/>
        </p:nvSpPr>
        <p:spPr>
          <a:xfrm>
            <a:off x="5942600" y="2009450"/>
            <a:ext cx="1812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cultivo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Ano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Produccion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s-419"/>
              <a:t>Pais</a:t>
            </a:r>
          </a:p>
        </p:txBody>
      </p:sp>
      <p:sp>
        <p:nvSpPr>
          <p:cNvPr id="442" name="Shape 442"/>
          <p:cNvSpPr/>
          <p:nvPr/>
        </p:nvSpPr>
        <p:spPr>
          <a:xfrm>
            <a:off x="5594725" y="1834550"/>
            <a:ext cx="438000" cy="138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1167000" y="3561725"/>
            <a:ext cx="648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Usamos el símbolo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dólar </a:t>
            </a:r>
            <a:r>
              <a:rPr b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d.f: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data.frame$Cultivo 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data.frame$Ano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data.frame$Produccion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data frame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tendremos, usaremos </a:t>
            </a:r>
            <a:r>
              <a:rPr b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data frame: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 deseo acceder a la columna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pais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tabla_papa$pais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la columna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cultivo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tabla_papa$cultivo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Ejercicio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acceder  las siguientes columnas: anual y rendimiento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sp>
        <p:nvSpPr>
          <p:cNvPr id="450" name="Shape 45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Objetivos del curso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12157" t="0"/>
          <a:stretch/>
        </p:blipFill>
        <p:spPr>
          <a:xfrm>
            <a:off x="5044024" y="1760975"/>
            <a:ext cx="2749525" cy="31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899" y="313200"/>
            <a:ext cx="2373150" cy="2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31749" l="0" r="0" t="0"/>
          <a:stretch/>
        </p:blipFill>
        <p:spPr>
          <a:xfrm>
            <a:off x="419424" y="1732425"/>
            <a:ext cx="4464049" cy="29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 de las columnas: Se usa el comando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names(data.frame)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colnames(tabla_potato)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"pais"        "cultivo"     "anual"       "rendimiento"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 de filas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nrow(data.frame) 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Número de Columnas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ncol(data.frame)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ncol(tabla_papa)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nrow(tabla_papa)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Resumen estadistico: Se usa el comando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summary(data.frame)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summary(tabla_papa)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Qué muestra el comando summary() 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Realizar las mismas tareas para la tabla </a:t>
            </a:r>
            <a:r>
              <a:rPr b="1" i="1"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palto</a:t>
            </a: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1"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sweetpotato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Operaciones con Data Frames</a:t>
            </a:r>
          </a:p>
        </p:txBody>
      </p:sp>
      <p:sp>
        <p:nvSpPr>
          <p:cNvPr id="458" name="Shape 45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2</a:t>
            </a: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-</a:t>
            </a: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Librerías</a:t>
            </a: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o Paquetes 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Librerias o Paquetes en R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100" y="1495425"/>
            <a:ext cx="3375849" cy="18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4693300" y="1495425"/>
            <a:ext cx="3612300" cy="185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har char="●"/>
            </a:pPr>
            <a:r>
              <a:rPr lang="es-419"/>
              <a:t>El lenguaje </a:t>
            </a:r>
            <a:r>
              <a:rPr b="1" lang="es-419"/>
              <a:t>R</a:t>
            </a:r>
            <a:r>
              <a:rPr lang="es-419"/>
              <a:t> se compone principalmente de </a:t>
            </a:r>
            <a:r>
              <a:rPr b="1" lang="es-419"/>
              <a:t>librerías</a:t>
            </a:r>
            <a:r>
              <a:rPr lang="es-419"/>
              <a:t> y </a:t>
            </a:r>
            <a:r>
              <a:rPr b="1" lang="es-419"/>
              <a:t>paquetes</a:t>
            </a:r>
            <a:r>
              <a:rPr lang="es-419"/>
              <a:t>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algn="just">
              <a:spcBef>
                <a:spcPts val="0"/>
              </a:spcBef>
              <a:buChar char="●"/>
            </a:pPr>
            <a:r>
              <a:rPr lang="es-419"/>
              <a:t>Estos paquetes son de gran utilidad pues incorporan diferentes </a:t>
            </a:r>
            <a:r>
              <a:rPr b="1" lang="es-419"/>
              <a:t>funcionalidades</a:t>
            </a:r>
            <a:r>
              <a:rPr lang="es-419"/>
              <a:t> para manipular y analizar nuestros datos.</a:t>
            </a:r>
          </a:p>
        </p:txBody>
      </p:sp>
      <p:sp>
        <p:nvSpPr>
          <p:cNvPr id="482" name="Shape 482"/>
          <p:cNvSpPr/>
          <p:nvPr/>
        </p:nvSpPr>
        <p:spPr>
          <a:xfrm>
            <a:off x="1081100" y="3550475"/>
            <a:ext cx="6876300" cy="1181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usar una libreria/paquete en R utilizamos: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library(nombre_libreria)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installar (desde internet) una nueva libreria/paquete utilizamos: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install.packages(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nombre_libreria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</a:t>
            </a: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 en R</a:t>
            </a:r>
          </a:p>
        </p:txBody>
      </p:sp>
      <p:sp>
        <p:nvSpPr>
          <p:cNvPr id="491" name="Shape 491"/>
          <p:cNvSpPr/>
          <p:nvPr/>
        </p:nvSpPr>
        <p:spPr>
          <a:xfrm>
            <a:off x="1081100" y="3507550"/>
            <a:ext cx="6876300" cy="1377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Las funciones son conjuntos de codigos para realizar una tarea especifica.</a:t>
            </a: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Se componen de un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b="1" i="1" lang="es-419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argumento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de entrada, y un output (salida)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USO: </a:t>
            </a:r>
            <a:r>
              <a:rPr b="1" lang="es-419">
                <a:latin typeface="Roboto"/>
                <a:ea typeface="Roboto"/>
                <a:cs typeface="Roboto"/>
                <a:sym typeface="Roboto"/>
              </a:rPr>
              <a:t>nombre_funcion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s-419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argumento1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argumento2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argumento3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...</a:t>
            </a:r>
            <a:r>
              <a:rPr b="1" i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argumentoN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1457325"/>
            <a:ext cx="2628900" cy="19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775" y="1938337"/>
            <a:ext cx="22288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157300" y="1569600"/>
            <a:ext cx="7047600" cy="316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b="1" lang="es-419" u="sng">
                <a:latin typeface="Roboto"/>
                <a:ea typeface="Roboto"/>
                <a:cs typeface="Roboto"/>
                <a:sym typeface="Roboto"/>
              </a:rPr>
              <a:t>Ejemplo del uso de funciones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media o promedio aritmético de la muestra</a:t>
            </a:r>
          </a:p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std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desviación estándar de la muestra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# Ejemplo 1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mean(tabla_papa$rendimiento)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highlight>
                  <a:srgbClr val="6FA8DC"/>
                </a:highlight>
                <a:latin typeface="Roboto"/>
                <a:ea typeface="Roboto"/>
                <a:cs typeface="Roboto"/>
                <a:sym typeface="Roboto"/>
              </a:rPr>
              <a:t># Ejemplo 2: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sd(tabla_papa$rendimiento)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3.  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419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Ejercicio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Aplicar la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función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mean() y sd() para las tablas sweetpotato y palto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01" name="Shape 50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</a:t>
            </a: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-</a:t>
            </a: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Importación</a:t>
            </a: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de Datos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El lenguaje R se caracteriza en poder importar y manipular base datos desde diferentes fuentes de información (Excel, Minitab, SAS, Stata, etc) 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</a:t>
            </a: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 R</a:t>
            </a:r>
          </a:p>
        </p:txBody>
      </p:sp>
      <p:sp>
        <p:nvSpPr>
          <p:cNvPr id="515" name="Shape 51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Shape 517"/>
          <p:cNvGrpSpPr/>
          <p:nvPr/>
        </p:nvGrpSpPr>
        <p:grpSpPr>
          <a:xfrm>
            <a:off x="1332487" y="2163525"/>
            <a:ext cx="5394362" cy="968812"/>
            <a:chOff x="1332487" y="2163525"/>
            <a:chExt cx="5394362" cy="968812"/>
          </a:xfrm>
        </p:grpSpPr>
        <p:pic>
          <p:nvPicPr>
            <p:cNvPr id="518" name="Shape 5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2487" y="2189362"/>
              <a:ext cx="771525" cy="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Shape 519"/>
            <p:cNvSpPr txBox="1"/>
            <p:nvPr/>
          </p:nvSpPr>
          <p:spPr>
            <a:xfrm>
              <a:off x="3136450" y="21635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Los archivos de archivos de Microsoft Excel son el formato más usado para importar al lenguaje R.</a:t>
              </a:r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1062047" y="3390900"/>
            <a:ext cx="5664802" cy="1391925"/>
            <a:chOff x="1062047" y="3390900"/>
            <a:chExt cx="5664802" cy="1391925"/>
          </a:xfrm>
        </p:grpSpPr>
        <p:pic>
          <p:nvPicPr>
            <p:cNvPr id="521" name="Shape 5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2047" y="3390900"/>
              <a:ext cx="1616179" cy="139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Shape 522"/>
            <p:cNvSpPr txBox="1"/>
            <p:nvPr/>
          </p:nvSpPr>
          <p:spPr>
            <a:xfrm>
              <a:off x="3136450" y="36113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El paquete usado para importar datos desde Excel es </a:t>
              </a:r>
              <a:r>
                <a:rPr b="1" lang="es-419" sz="1800">
                  <a:solidFill>
                    <a:schemeClr val="dk1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readxl.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Para hacer uso del paquete readxl, escribimos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#install.packages(“readxl”)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#library(readxl)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#fp: Nombre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fp &lt;- file.choose()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Obtenemos los sheet u hojas de trabajo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hojas &lt;- </a:t>
            </a:r>
            <a:r>
              <a:rPr lang="es-419">
                <a:latin typeface="Ubuntu"/>
                <a:ea typeface="Ubuntu"/>
                <a:cs typeface="Ubuntu"/>
                <a:sym typeface="Ubuntu"/>
              </a:rPr>
              <a:t>excel_sheets(</a:t>
            </a:r>
            <a:r>
              <a:rPr lang="es-419">
                <a:latin typeface="Ubuntu"/>
                <a:ea typeface="Ubuntu"/>
                <a:cs typeface="Ubuntu"/>
                <a:sym typeface="Ubuntu"/>
              </a:rPr>
              <a:t>path = fp)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## Leemos la hoja que deseamos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datos &lt;- </a:t>
            </a:r>
            <a:r>
              <a:rPr lang="es-419">
                <a:latin typeface="Ubuntu"/>
                <a:ea typeface="Ubuntu"/>
                <a:cs typeface="Ubuntu"/>
                <a:sym typeface="Ubuntu"/>
              </a:rPr>
              <a:t>read_excel(path = fp, sheet =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Si sabemos el nombre de la hoja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datos &lt;- read_excel(path = fp, sheet =  "Nombre de la Hoja")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29" name="Shape 52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658575" y="3265075"/>
            <a:ext cx="7734000" cy="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686450" y="2374000"/>
            <a:ext cx="8180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Estadística </a:t>
            </a:r>
          </a:p>
        </p:txBody>
      </p:sp>
      <p:sp>
        <p:nvSpPr>
          <p:cNvPr id="537" name="Shape 53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guntas-social-media.jpg"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025" y="3060100"/>
            <a:ext cx="2256900" cy="208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/>
        </p:nvSpPr>
        <p:spPr>
          <a:xfrm>
            <a:off x="546500" y="956650"/>
            <a:ext cx="77229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600">
                <a:solidFill>
                  <a:srgbClr val="3D85C6"/>
                </a:solidFill>
              </a:rPr>
              <a:t>Uso Coloquial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s-419" sz="3400">
                <a:solidFill>
                  <a:srgbClr val="999999"/>
                </a:solidFill>
              </a:rPr>
              <a:t>En una conversación ordinaria, la palabra estadística es usada como un término que indica un conjunto o colección de datos o información numérica.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224175" y="473900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FA8DC"/>
                </a:solidFill>
              </a:rPr>
              <a:t>Ejemplo Común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</a:rPr>
              <a:t>Las encuestas presidenciales  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25" y="1843825"/>
            <a:ext cx="6177174" cy="2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/>
        </p:nvSpPr>
        <p:spPr>
          <a:xfrm>
            <a:off x="588300" y="958300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000">
                <a:solidFill>
                  <a:srgbClr val="3D85C6"/>
                </a:solidFill>
              </a:rPr>
              <a:t>Estadística como disciplina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937475" y="1976400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-419" sz="3600">
                <a:solidFill>
                  <a:srgbClr val="999999"/>
                </a:solidFill>
              </a:rPr>
              <a:t>Muchos de nosotros entendemos la </a:t>
            </a:r>
            <a:r>
              <a:rPr lang="es-419" sz="3600">
                <a:solidFill>
                  <a:srgbClr val="D7673C"/>
                </a:solidFill>
              </a:rPr>
              <a:t>“estadística”</a:t>
            </a:r>
            <a:r>
              <a:rPr lang="es-419" sz="3600">
                <a:solidFill>
                  <a:srgbClr val="999999"/>
                </a:solidFill>
              </a:rPr>
              <a:t> en un sentido amplio, como una disciplina o ciencia analitica.</a:t>
            </a:r>
            <a:r>
              <a:rPr lang="es-419" sz="3600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847325" y="686250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600">
                <a:solidFill>
                  <a:srgbClr val="666666"/>
                </a:solidFill>
              </a:rPr>
              <a:t>"</a:t>
            </a:r>
            <a:r>
              <a:rPr lang="es-419" sz="3600">
                <a:solidFill>
                  <a:srgbClr val="FFFFFF"/>
                </a:solidFill>
              </a:rPr>
              <a:t>La estadística es el estudio de la colección, análisis, interpretación y organización de los datos</a:t>
            </a:r>
            <a:r>
              <a:rPr lang="es-419" sz="3600">
                <a:solidFill>
                  <a:srgbClr val="666666"/>
                </a:solidFill>
              </a:rPr>
              <a:t>" </a:t>
            </a:r>
            <a:r>
              <a:rPr lang="es-419" sz="3600">
                <a:solidFill>
                  <a:srgbClr val="A4C2F4"/>
                </a:solidFill>
              </a:rPr>
              <a:t>[Wikipedia]</a:t>
            </a:r>
            <a:r>
              <a:rPr lang="es-419" sz="3600">
                <a:solidFill>
                  <a:srgbClr val="666666"/>
                </a:solidFill>
              </a:rPr>
              <a:t> </a:t>
            </a:r>
          </a:p>
        </p:txBody>
      </p:sp>
      <p:pic>
        <p:nvPicPr>
          <p:cNvPr descr="of Wikipedia articles in"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99" y="2154149"/>
            <a:ext cx="2338450" cy="268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381000" y="235800"/>
            <a:ext cx="71178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600">
                <a:solidFill>
                  <a:srgbClr val="6FA8DC"/>
                </a:solidFill>
              </a:rPr>
              <a:t>Entonces... Qué es estadística?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449000" y="1204250"/>
            <a:ext cx="74847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600">
                <a:solidFill>
                  <a:srgbClr val="666666"/>
                </a:solidFill>
              </a:rPr>
              <a:t>Es la ciencia de obtener </a:t>
            </a:r>
            <a:r>
              <a:rPr lang="es-419" sz="3600">
                <a:solidFill>
                  <a:srgbClr val="D7673C"/>
                </a:solidFill>
              </a:rPr>
              <a:t>información</a:t>
            </a:r>
            <a:r>
              <a:rPr lang="es-419" sz="3600">
                <a:solidFill>
                  <a:srgbClr val="666666"/>
                </a:solidFill>
              </a:rPr>
              <a:t> y/o </a:t>
            </a:r>
            <a:r>
              <a:rPr lang="es-419" sz="3600">
                <a:solidFill>
                  <a:srgbClr val="D7673C"/>
                </a:solidFill>
              </a:rPr>
              <a:t>conocimiento</a:t>
            </a:r>
            <a:r>
              <a:rPr lang="es-419" sz="3600">
                <a:solidFill>
                  <a:srgbClr val="666666"/>
                </a:solidFill>
              </a:rPr>
              <a:t> a partir de los datos analizados (y organizados).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600750" y="534050"/>
            <a:ext cx="2674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6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Estadística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065875" y="2302525"/>
            <a:ext cx="230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4800">
                <a:solidFill>
                  <a:srgbClr val="D77937"/>
                </a:solidFill>
              </a:rPr>
              <a:t>DATOS</a:t>
            </a:r>
          </a:p>
        </p:txBody>
      </p:sp>
      <p:sp>
        <p:nvSpPr>
          <p:cNvPr id="575" name="Shape 575"/>
          <p:cNvSpPr/>
          <p:nvPr/>
        </p:nvSpPr>
        <p:spPr>
          <a:xfrm>
            <a:off x="3849200" y="1073625"/>
            <a:ext cx="731100" cy="3394500"/>
          </a:xfrm>
          <a:prstGeom prst="leftBrace">
            <a:avLst>
              <a:gd fmla="val 8333" name="adj1"/>
              <a:gd fmla="val 51654" name="adj2"/>
            </a:avLst>
          </a:prstGeom>
          <a:noFill/>
          <a:ln cap="flat" cmpd="sng" w="38100">
            <a:solidFill>
              <a:srgbClr val="DD7E6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6" name="Shape 576"/>
          <p:cNvSpPr txBox="1"/>
          <p:nvPr/>
        </p:nvSpPr>
        <p:spPr>
          <a:xfrm>
            <a:off x="4392000" y="1122900"/>
            <a:ext cx="3309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lang="es-419" sz="3600">
                <a:solidFill>
                  <a:schemeClr val="dk2"/>
                </a:solidFill>
              </a:rPr>
              <a:t>Colectar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4468200" y="1884900"/>
            <a:ext cx="3309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s-419" sz="3600">
                <a:solidFill>
                  <a:schemeClr val="dk2"/>
                </a:solidFill>
              </a:rPr>
              <a:t>Organizar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4544400" y="2723100"/>
            <a:ext cx="3309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s-419" sz="3600">
                <a:solidFill>
                  <a:schemeClr val="dk2"/>
                </a:solidFill>
              </a:rPr>
              <a:t>Analizar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4544400" y="3637500"/>
            <a:ext cx="3309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s-419" sz="3600">
                <a:solidFill>
                  <a:schemeClr val="dk2"/>
                </a:solidFill>
              </a:rPr>
              <a:t>Interpretar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/>
        </p:nvSpPr>
        <p:spPr>
          <a:xfrm>
            <a:off x="293650" y="2201600"/>
            <a:ext cx="5198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4800">
                <a:solidFill>
                  <a:srgbClr val="3C78D8"/>
                </a:solidFill>
              </a:rPr>
              <a:t>Fuentes de</a:t>
            </a:r>
            <a:r>
              <a:rPr lang="es-419" sz="4800">
                <a:solidFill>
                  <a:srgbClr val="666666"/>
                </a:solidFill>
              </a:rPr>
              <a:t> </a:t>
            </a:r>
            <a:r>
              <a:rPr lang="es-419" sz="4800">
                <a:solidFill>
                  <a:srgbClr val="D77937"/>
                </a:solidFill>
              </a:rPr>
              <a:t>Datos</a:t>
            </a:r>
          </a:p>
        </p:txBody>
      </p:sp>
      <p:sp>
        <p:nvSpPr>
          <p:cNvPr id="585" name="Shape 585"/>
          <p:cNvSpPr/>
          <p:nvPr/>
        </p:nvSpPr>
        <p:spPr>
          <a:xfrm>
            <a:off x="5728850" y="-62275"/>
            <a:ext cx="3415200" cy="5218200"/>
          </a:xfrm>
          <a:prstGeom prst="rect">
            <a:avLst/>
          </a:prstGeom>
          <a:solidFill>
            <a:srgbClr val="5893D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iginal (1050 × 701)"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8" y="0"/>
            <a:ext cx="77042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ps profile[edit]"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aboratory, Scientists"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96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Orden!!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Uso de Data Diccionarios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25" y="0"/>
            <a:ext cx="3670070" cy="30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ctrTitle"/>
          </p:nvPr>
        </p:nvSpPr>
        <p:spPr>
          <a:xfrm>
            <a:off x="4003200" y="3805850"/>
            <a:ext cx="4455000" cy="1222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419" sz="3000"/>
              <a:t>Manejo de Datos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" y="0"/>
            <a:ext cx="2161674" cy="17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le:Weather station on Mount"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658575" y="3265075"/>
            <a:ext cx="7734000" cy="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686450" y="2374000"/>
            <a:ext cx="8180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lenguaje </a:t>
            </a:r>
            <a:r>
              <a:rPr b="1" i="1" lang="es-419" sz="4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s-419" sz="4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616" name="Shape 61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438950" y="313350"/>
            <a:ext cx="8362200" cy="4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➔"/>
            </a:pPr>
            <a:r>
              <a:rPr b="1" i="1" lang="es-419" sz="2400">
                <a:solidFill>
                  <a:srgbClr val="6D9EEB"/>
                </a:solidFill>
              </a:rPr>
              <a:t>R</a:t>
            </a:r>
            <a:r>
              <a:rPr lang="es-419" sz="2400">
                <a:solidFill>
                  <a:srgbClr val="666666"/>
                </a:solidFill>
              </a:rPr>
              <a:t> es un entorno y </a:t>
            </a:r>
            <a:r>
              <a:rPr lang="es-419" sz="2400">
                <a:solidFill>
                  <a:srgbClr val="666666"/>
                </a:solidFill>
                <a:hlinkClick r:id="rId3"/>
              </a:rPr>
              <a:t>lenguaje de programación</a:t>
            </a:r>
            <a:r>
              <a:rPr lang="es-419" sz="2400">
                <a:solidFill>
                  <a:srgbClr val="666666"/>
                </a:solidFill>
              </a:rPr>
              <a:t> con un enfoque al </a:t>
            </a:r>
            <a:r>
              <a:rPr lang="es-419" sz="2400">
                <a:solidFill>
                  <a:srgbClr val="666666"/>
                </a:solidFill>
                <a:hlinkClick r:id="rId4"/>
              </a:rPr>
              <a:t>análisis estadístico</a:t>
            </a:r>
            <a:r>
              <a:rPr lang="es-419" sz="2400">
                <a:solidFill>
                  <a:srgbClr val="666666"/>
                </a:solidFill>
              </a:rPr>
              <a:t>.[</a:t>
            </a:r>
            <a:r>
              <a:rPr i="1" lang="es-419" sz="2400">
                <a:solidFill>
                  <a:srgbClr val="666666"/>
                </a:solidFill>
              </a:rPr>
              <a:t>wikipedia</a:t>
            </a:r>
            <a:r>
              <a:rPr lang="es-419" sz="2400">
                <a:solidFill>
                  <a:srgbClr val="666666"/>
                </a:solidFill>
              </a:rPr>
              <a:t>]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-381000" lvl="0" marL="457200">
              <a:spcBef>
                <a:spcPts val="0"/>
              </a:spcBef>
              <a:buSzPct val="100000"/>
              <a:buChar char="➔"/>
            </a:pPr>
            <a:r>
              <a:rPr lang="es-419" sz="2400">
                <a:solidFill>
                  <a:srgbClr val="666666"/>
                </a:solidFill>
              </a:rPr>
              <a:t>El lenguaje </a:t>
            </a:r>
            <a:r>
              <a:rPr b="1" i="1" lang="es-419" sz="2400">
                <a:solidFill>
                  <a:srgbClr val="6D9EEB"/>
                </a:solidFill>
              </a:rPr>
              <a:t>R</a:t>
            </a:r>
            <a:r>
              <a:rPr lang="es-419" sz="2400">
                <a:solidFill>
                  <a:srgbClr val="666666"/>
                </a:solidFill>
              </a:rPr>
              <a:t> integra múltiples características como la importación de datos, el cálculo, visualización y análisis de diversos tipos de datos.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-381000" lvl="0" marL="457200">
              <a:spcBef>
                <a:spcPts val="0"/>
              </a:spcBef>
              <a:buSzPct val="100000"/>
              <a:buChar char="➔"/>
            </a:pPr>
            <a:r>
              <a:rPr lang="es-419" sz="2400">
                <a:solidFill>
                  <a:srgbClr val="666666"/>
                </a:solidFill>
              </a:rPr>
              <a:t>Dentro de R, podemos identificar los llamados </a:t>
            </a:r>
            <a:r>
              <a:rPr b="1" i="1" lang="es-419" sz="2400">
                <a:solidFill>
                  <a:srgbClr val="134F5C"/>
                </a:solidFill>
              </a:rPr>
              <a:t>paquetes</a:t>
            </a:r>
            <a:r>
              <a:rPr lang="es-419" sz="2400">
                <a:solidFill>
                  <a:srgbClr val="666666"/>
                </a:solidFill>
              </a:rPr>
              <a:t> (</a:t>
            </a:r>
            <a:r>
              <a:rPr b="1" i="1" lang="es-419" sz="2400">
                <a:solidFill>
                  <a:srgbClr val="134F5C"/>
                </a:solidFill>
              </a:rPr>
              <a:t>packages</a:t>
            </a:r>
            <a:r>
              <a:rPr lang="es-419" sz="2400">
                <a:solidFill>
                  <a:srgbClr val="666666"/>
                </a:solidFill>
              </a:rPr>
              <a:t>) y </a:t>
            </a:r>
            <a:r>
              <a:rPr b="1" i="1" lang="es-419" sz="2400">
                <a:solidFill>
                  <a:srgbClr val="134F5C"/>
                </a:solidFill>
              </a:rPr>
              <a:t>librerías, </a:t>
            </a:r>
            <a:r>
              <a:rPr lang="es-419" sz="2400">
                <a:solidFill>
                  <a:srgbClr val="666666"/>
                </a:solidFill>
              </a:rPr>
              <a:t>los cuales albergan </a:t>
            </a:r>
            <a:r>
              <a:rPr i="1" lang="es-419" sz="2400">
                <a:solidFill>
                  <a:srgbClr val="BF9000"/>
                </a:solidFill>
              </a:rPr>
              <a:t>funciones útiles</a:t>
            </a:r>
            <a:r>
              <a:rPr lang="es-419" sz="2400">
                <a:solidFill>
                  <a:srgbClr val="666666"/>
                </a:solidFill>
              </a:rPr>
              <a:t> para nuestros análisis.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3C78D8"/>
                </a:solidFill>
              </a:rPr>
              <a:t>    Y </a:t>
            </a:r>
            <a:r>
              <a:rPr lang="es-419" sz="1800">
                <a:solidFill>
                  <a:srgbClr val="141414"/>
                </a:solidFill>
                <a:highlight>
                  <a:srgbClr val="FCFCFF"/>
                </a:highlight>
                <a:latin typeface="Trebuchet MS"/>
                <a:ea typeface="Trebuchet MS"/>
                <a:cs typeface="Trebuchet MS"/>
                <a:sym typeface="Trebuchet MS"/>
              </a:rPr>
              <a:t>¿</a:t>
            </a:r>
            <a:r>
              <a:rPr lang="es-419" sz="2400">
                <a:solidFill>
                  <a:srgbClr val="3C78D8"/>
                </a:solidFill>
              </a:rPr>
              <a:t>Cuanto debo pagar por esto? 0! soles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C78D8"/>
              </a:solidFill>
            </a:endParaRPr>
          </a:p>
        </p:txBody>
      </p:sp>
      <p:pic>
        <p:nvPicPr>
          <p:cNvPr id="622" name="Shape 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075" y="4121325"/>
            <a:ext cx="1292700" cy="8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658575" y="3265075"/>
            <a:ext cx="7734000" cy="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 txBox="1"/>
          <p:nvPr/>
        </p:nvSpPr>
        <p:spPr>
          <a:xfrm>
            <a:off x="686450" y="2374000"/>
            <a:ext cx="8180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y Variables </a:t>
            </a:r>
          </a:p>
        </p:txBody>
      </p:sp>
      <p:sp>
        <p:nvSpPr>
          <p:cNvPr id="633" name="Shape 63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/>
        </p:nvSpPr>
        <p:spPr>
          <a:xfrm>
            <a:off x="751675" y="272500"/>
            <a:ext cx="7709100" cy="23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s-419" sz="3800">
                <a:solidFill>
                  <a:srgbClr val="D7673C"/>
                </a:solidFill>
                <a:latin typeface="Lobster"/>
                <a:ea typeface="Lobster"/>
                <a:cs typeface="Lobster"/>
                <a:sym typeface="Lobster"/>
              </a:rPr>
              <a:t>Dato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800">
              <a:solidFill>
                <a:srgbClr val="D7673C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419" sz="2400">
                <a:solidFill>
                  <a:srgbClr val="666666"/>
                </a:solidFill>
              </a:rPr>
              <a:t>En estadística, los datos son conceptualizados como el </a:t>
            </a:r>
            <a:r>
              <a:rPr lang="es-419" sz="2400">
                <a:solidFill>
                  <a:srgbClr val="3C78D8"/>
                </a:solidFill>
              </a:rPr>
              <a:t>conjunto de valores</a:t>
            </a:r>
            <a:r>
              <a:rPr lang="es-419" sz="2400"/>
              <a:t> </a:t>
            </a:r>
            <a:r>
              <a:rPr lang="es-419" sz="2400">
                <a:solidFill>
                  <a:srgbClr val="666666"/>
                </a:solidFill>
              </a:rPr>
              <a:t>obtenidos a través de la</a:t>
            </a:r>
            <a:r>
              <a:rPr lang="es-419" sz="2400"/>
              <a:t> </a:t>
            </a:r>
            <a:r>
              <a:rPr lang="es-419" sz="2400">
                <a:solidFill>
                  <a:srgbClr val="E69138"/>
                </a:solidFill>
              </a:rPr>
              <a:t>observación</a:t>
            </a:r>
            <a:r>
              <a:rPr lang="es-419" sz="2400"/>
              <a:t> </a:t>
            </a:r>
            <a:r>
              <a:rPr lang="es-419" sz="2400">
                <a:solidFill>
                  <a:srgbClr val="666666"/>
                </a:solidFill>
              </a:rPr>
              <a:t>(o medición) de una o más</a:t>
            </a:r>
            <a:r>
              <a:rPr lang="es-419" sz="2400"/>
              <a:t> </a:t>
            </a:r>
            <a:r>
              <a:rPr lang="es-419" sz="2400">
                <a:solidFill>
                  <a:srgbClr val="E69138"/>
                </a:solidFill>
              </a:rPr>
              <a:t>características</a:t>
            </a:r>
            <a:r>
              <a:rPr lang="es-419" sz="2400"/>
              <a:t> </a:t>
            </a:r>
            <a:r>
              <a:rPr lang="es-419" sz="2400">
                <a:solidFill>
                  <a:srgbClr val="666666"/>
                </a:solidFill>
              </a:rPr>
              <a:t>realizadas a un </a:t>
            </a:r>
            <a:r>
              <a:rPr lang="es-419" sz="2400">
                <a:solidFill>
                  <a:srgbClr val="D77937"/>
                </a:solidFill>
              </a:rPr>
              <a:t>objeto </a:t>
            </a:r>
            <a:r>
              <a:rPr lang="es-419" sz="2400">
                <a:solidFill>
                  <a:srgbClr val="666666"/>
                </a:solidFill>
              </a:rPr>
              <a:t>o</a:t>
            </a:r>
            <a:r>
              <a:rPr lang="es-419" sz="2400">
                <a:solidFill>
                  <a:srgbClr val="D77937"/>
                </a:solidFill>
              </a:rPr>
              <a:t> individuo</a:t>
            </a:r>
            <a:r>
              <a:rPr lang="es-419" sz="2400">
                <a:solidFill>
                  <a:srgbClr val="666666"/>
                </a:solidFill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/>
        </p:nvSpPr>
        <p:spPr>
          <a:xfrm>
            <a:off x="870300" y="805725"/>
            <a:ext cx="672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 sz="3800">
                <a:solidFill>
                  <a:srgbClr val="D7673C"/>
                </a:solidFill>
                <a:latin typeface="Lobster"/>
                <a:ea typeface="Lobster"/>
                <a:cs typeface="Lobster"/>
                <a:sym typeface="Lobster"/>
              </a:rPr>
              <a:t>Variable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D7673C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</a:rPr>
              <a:t>Para complementar el concepto de datos, hay que precisar lo que es una característica, o lo que se conoce en estadística como</a:t>
            </a:r>
            <a:r>
              <a:rPr lang="es-419" sz="2400">
                <a:solidFill>
                  <a:schemeClr val="dk1"/>
                </a:solidFill>
              </a:rPr>
              <a:t> </a:t>
            </a:r>
            <a:r>
              <a:rPr i="1" lang="es-419" sz="2400">
                <a:solidFill>
                  <a:srgbClr val="E06666"/>
                </a:solidFill>
              </a:rPr>
              <a:t>variable</a:t>
            </a:r>
            <a:r>
              <a:rPr lang="es-419" sz="2400">
                <a:solidFill>
                  <a:schemeClr val="dk1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s-419" sz="2400">
                <a:solidFill>
                  <a:srgbClr val="666666"/>
                </a:solidFill>
              </a:rPr>
              <a:t>“Una variable se define como la característica que varía de individuo a individuo, de grupo a grupo”</a:t>
            </a:r>
            <a:r>
              <a:rPr lang="es-419" sz="2400">
                <a:solidFill>
                  <a:srgbClr val="66666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/>
        </p:nvSpPr>
        <p:spPr>
          <a:xfrm>
            <a:off x="398525" y="311325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000">
                <a:solidFill>
                  <a:srgbClr val="6D9EEB"/>
                </a:solidFill>
              </a:rPr>
              <a:t>Dado un individuo (u objeto)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4044600" y="2570150"/>
            <a:ext cx="48849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-419" sz="3400">
                <a:solidFill>
                  <a:srgbClr val="666666"/>
                </a:solidFill>
              </a:rPr>
              <a:t>Qué </a:t>
            </a:r>
            <a:r>
              <a:rPr lang="es-419" sz="3400">
                <a:solidFill>
                  <a:srgbClr val="D7673C"/>
                </a:solidFill>
              </a:rPr>
              <a:t>Variables</a:t>
            </a:r>
            <a:r>
              <a:rPr lang="es-419" sz="3400">
                <a:solidFill>
                  <a:srgbClr val="666666"/>
                </a:solidFill>
              </a:rPr>
              <a:t> podemos nombrar acerca de esta papa?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" y="2180850"/>
            <a:ext cx="33776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 rot="-640137">
            <a:off x="6204151" y="1900651"/>
            <a:ext cx="2056347" cy="645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s-419" sz="2000">
                <a:solidFill>
                  <a:srgbClr val="D7673C"/>
                </a:solidFill>
              </a:rPr>
              <a:t>Características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/>
        </p:nvSpPr>
        <p:spPr>
          <a:xfrm>
            <a:off x="398525" y="311325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3C78D8"/>
                </a:solidFill>
                <a:latin typeface="Georgia"/>
                <a:ea typeface="Georgia"/>
                <a:cs typeface="Georgia"/>
                <a:sym typeface="Georgia"/>
              </a:rPr>
              <a:t>Algunas variables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" y="2180850"/>
            <a:ext cx="33776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/>
        </p:nvSpPr>
        <p:spPr>
          <a:xfrm>
            <a:off x="4075150" y="2461762"/>
            <a:ext cx="49194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134F5C"/>
                </a:solidFill>
              </a:rPr>
              <a:t>Color               Calorias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134F5C"/>
                </a:solidFill>
              </a:rPr>
              <a:t>Vitaminas        # Brotes          Sabor			  Textura 		    Peso                Volumen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134F5C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Conceptos generales</a:t>
            </a: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307400" y="714803"/>
            <a:ext cx="7772400" cy="93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6000"/>
              <a:t>Estadística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74" y="258000"/>
            <a:ext cx="3927825" cy="246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25" y="2202200"/>
            <a:ext cx="24955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702125" y="960875"/>
            <a:ext cx="7986600" cy="38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Historia </a:t>
            </a: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del Lenguaje </a:t>
            </a:r>
            <a:r>
              <a:rPr b="1" i="1"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937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antarell"/>
              <a:buChar char="●"/>
            </a:pP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El lenguaje </a:t>
            </a:r>
            <a:r>
              <a:rPr b="1" i="1"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R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es un software libre e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stadístico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originario de Nueva Zelanda, creado por el profesor Ross Ithaka.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00" y="3192300"/>
            <a:ext cx="2822274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99" y="3192300"/>
            <a:ext cx="2654643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doUNALM02.gif"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202600" y="960875"/>
            <a:ext cx="8486100" cy="40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Actualidad del Lenguaje </a:t>
            </a:r>
            <a:r>
              <a:rPr i="1"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683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Droid Sans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ctualmente e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l lenguaje R es utilizado por diversos profesionales de la </a:t>
            </a:r>
            <a:r>
              <a:rPr b="1"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biología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b="1"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agricultura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economía, arqueología, sociales, física, entre otros.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>
              <a:spcBef>
                <a:spcPts val="0"/>
              </a:spcBef>
              <a:buClr>
                <a:srgbClr val="666666"/>
              </a:buClr>
              <a:buSzPct val="118181"/>
              <a:buFont typeface="Cantarell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R se ha posicionado en importantes journals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como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b="1" i="1" lang="es-419" sz="2200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Nature</a:t>
            </a:r>
            <a:r>
              <a:rPr lang="es-419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i="1" lang="es-419" sz="2200">
                <a:solidFill>
                  <a:srgbClr val="BF9000"/>
                </a:solidFill>
                <a:latin typeface="Coming Soon"/>
                <a:ea typeface="Coming Soon"/>
                <a:cs typeface="Coming Soon"/>
                <a:sym typeface="Coming Soon"/>
              </a:rPr>
              <a:t>PlosOne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,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ocupando el 2016 el</a:t>
            </a:r>
          </a:p>
          <a:p>
            <a:pPr lv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</a:t>
            </a:r>
            <a:r>
              <a:rPr b="1" lang="es-419" sz="2200">
                <a:solidFill>
                  <a:srgbClr val="351C75"/>
                </a:solidFill>
                <a:latin typeface="Droid Sans"/>
                <a:ea typeface="Droid Sans"/>
                <a:cs typeface="Droid Sans"/>
                <a:sym typeface="Droid Sans"/>
              </a:rPr>
              <a:t>1° lugar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en referencias en uso de librerias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y graficos.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625" y="1183274"/>
            <a:ext cx="1140675" cy="11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5818475" y="3218899"/>
            <a:ext cx="3251250" cy="1864000"/>
            <a:chOff x="5818475" y="3218899"/>
            <a:chExt cx="3251250" cy="1864000"/>
          </a:xfrm>
        </p:grpSpPr>
        <p:pic>
          <p:nvPicPr>
            <p:cNvPr id="154" name="Shape 1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9500" y="3218899"/>
              <a:ext cx="1670225" cy="186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Shape 1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8475" y="4175575"/>
              <a:ext cx="2104074" cy="907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cudoUNALM02.gif"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-51300"/>
            <a:ext cx="9144000" cy="5856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624" y="-51300"/>
            <a:ext cx="560373" cy="58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80850" y="544400"/>
            <a:ext cx="5340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 en la Industria e Investigación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152399" y="984800"/>
            <a:ext cx="8221799" cy="4088561"/>
            <a:chOff x="152399" y="984800"/>
            <a:chExt cx="8221799" cy="4088561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9" y="119287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4722" y="1168600"/>
              <a:ext cx="1457450" cy="1392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9147" y="1168600"/>
              <a:ext cx="1457449" cy="139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83100" y="3463487"/>
              <a:ext cx="1798124" cy="160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7049" y="292852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77825" y="984800"/>
              <a:ext cx="2780275" cy="135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77825" y="2470250"/>
              <a:ext cx="27802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61725" y="3660175"/>
              <a:ext cx="2812473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Shape 17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04400" y="3463500"/>
              <a:ext cx="1225999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7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09099" y="2627175"/>
              <a:ext cx="3221299" cy="72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